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76" r:id="rId6"/>
    <p:sldId id="484" r:id="rId7"/>
    <p:sldId id="478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944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ss\apserver\AA20\&#27861;&#35498;&#26371;\&#27861;&#35498;&#26371;&#30452;&#26781;&#2229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法說會直條圖!$G$3</c:f>
              <c:strCache>
                <c:ptCount val="1"/>
                <c:pt idx="0">
                  <c:v>微動開關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法說會直條圖!$F$7:$F$14</c:f>
              <c:strCache>
                <c:ptCount val="8"/>
                <c:pt idx="0">
                  <c:v>2022 Q3</c:v>
                </c:pt>
                <c:pt idx="1">
                  <c:v>2022 Q4</c:v>
                </c:pt>
                <c:pt idx="2">
                  <c:v>2023 Q1</c:v>
                </c:pt>
                <c:pt idx="3">
                  <c:v>2023 Q2</c:v>
                </c:pt>
                <c:pt idx="4">
                  <c:v>2023 Q3</c:v>
                </c:pt>
                <c:pt idx="5">
                  <c:v>2023 Q4</c:v>
                </c:pt>
                <c:pt idx="6">
                  <c:v>2024 Q1</c:v>
                </c:pt>
                <c:pt idx="7">
                  <c:v>2024 Q2</c:v>
                </c:pt>
              </c:strCache>
            </c:strRef>
          </c:cat>
          <c:val>
            <c:numRef>
              <c:f>法說會直條圖!$G$7:$G$14</c:f>
              <c:numCache>
                <c:formatCode>0.00%</c:formatCode>
                <c:ptCount val="8"/>
                <c:pt idx="0">
                  <c:v>0.40797048827954802</c:v>
                </c:pt>
                <c:pt idx="1">
                  <c:v>0.42617187566761067</c:v>
                </c:pt>
                <c:pt idx="2">
                  <c:v>0.49570178898512512</c:v>
                </c:pt>
                <c:pt idx="3">
                  <c:v>0.55444183888466336</c:v>
                </c:pt>
                <c:pt idx="4">
                  <c:v>0.55018724825250687</c:v>
                </c:pt>
                <c:pt idx="5">
                  <c:v>0.5298348269615788</c:v>
                </c:pt>
                <c:pt idx="6">
                  <c:v>0.51851798826373841</c:v>
                </c:pt>
                <c:pt idx="7">
                  <c:v>0.55192668755967111</c:v>
                </c:pt>
              </c:numCache>
            </c:numRef>
          </c:val>
        </c:ser>
        <c:ser>
          <c:idx val="3"/>
          <c:order val="1"/>
          <c:tx>
            <c:strRef>
              <c:f>法說會直條圖!$H$3</c:f>
              <c:strCache>
                <c:ptCount val="1"/>
                <c:pt idx="0">
                  <c:v>電源供應器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法說會直條圖!$F$7:$F$14</c:f>
              <c:strCache>
                <c:ptCount val="8"/>
                <c:pt idx="0">
                  <c:v>2022 Q3</c:v>
                </c:pt>
                <c:pt idx="1">
                  <c:v>2022 Q4</c:v>
                </c:pt>
                <c:pt idx="2">
                  <c:v>2023 Q1</c:v>
                </c:pt>
                <c:pt idx="3">
                  <c:v>2023 Q2</c:v>
                </c:pt>
                <c:pt idx="4">
                  <c:v>2023 Q3</c:v>
                </c:pt>
                <c:pt idx="5">
                  <c:v>2023 Q4</c:v>
                </c:pt>
                <c:pt idx="6">
                  <c:v>2024 Q1</c:v>
                </c:pt>
                <c:pt idx="7">
                  <c:v>2024 Q2</c:v>
                </c:pt>
              </c:strCache>
            </c:strRef>
          </c:cat>
          <c:val>
            <c:numRef>
              <c:f>法說會直條圖!$H$7:$H$14</c:f>
              <c:numCache>
                <c:formatCode>0.00%</c:formatCode>
                <c:ptCount val="8"/>
                <c:pt idx="0">
                  <c:v>0.59202951172045193</c:v>
                </c:pt>
                <c:pt idx="1">
                  <c:v>0.57382812433238939</c:v>
                </c:pt>
                <c:pt idx="2">
                  <c:v>0.50429821101487493</c:v>
                </c:pt>
                <c:pt idx="3">
                  <c:v>0.44555816111533664</c:v>
                </c:pt>
                <c:pt idx="4">
                  <c:v>0.44981275174749313</c:v>
                </c:pt>
                <c:pt idx="5">
                  <c:v>0.4701651730384212</c:v>
                </c:pt>
                <c:pt idx="6">
                  <c:v>0.48148201173626159</c:v>
                </c:pt>
                <c:pt idx="7">
                  <c:v>0.44807331244032894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514688"/>
        <c:axId val="42939520"/>
      </c:barChart>
      <c:catAx>
        <c:axId val="4251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939520"/>
        <c:crosses val="autoZero"/>
        <c:auto val="1"/>
        <c:lblAlgn val="ctr"/>
        <c:lblOffset val="100"/>
        <c:noMultiLvlLbl val="0"/>
      </c:catAx>
      <c:valAx>
        <c:axId val="42939520"/>
        <c:scaling>
          <c:orientation val="minMax"/>
          <c:max val="1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4251468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2024/8/29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0684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2024/8/29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4964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2024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416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2024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上半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營運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320185"/>
              </p:ext>
            </p:extLst>
          </p:nvPr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1,122,287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1,092,970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2.68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531,613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47.37%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452,700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41.42%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17.43%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212,411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18.93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188,204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17.22%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12.86%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319,202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28.44%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264,496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24.20%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20.68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125,492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11.18%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88,165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8.07%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42.34%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444,694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39.62%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352,661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32.27%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26.10%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355,660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31.69%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278,062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25.44%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27.91%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355,423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31.67%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279,664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27.09%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2.33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2024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第二季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466402"/>
              </p:ext>
            </p:extLst>
          </p:nvPr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563,506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558,781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0.85%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537,739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4.79%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272,960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48.44%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258,653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46.29%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2.56%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231,533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43.06%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7.70%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111,287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19.75%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101,124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18.10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1.82%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98,785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18.37%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2.32%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161,673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28.69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157,529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28.19%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0.74%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132,748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24.69%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5.38%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50,145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8.90%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75,347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13.48%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-4.51%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54,450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10.13%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-0.80%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211,818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37.59%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232,876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41.68%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-3.77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187,198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34.81%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4.58%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166,907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29.62%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188,753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33.78%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-3.91%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146,698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27.28%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3.76%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167,039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29.64%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188,384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33.71%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-3.82%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147,978 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27.52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3.54%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1.09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1.23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0.97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4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836062"/>
              </p:ext>
            </p:extLst>
          </p:nvPr>
        </p:nvGraphicFramePr>
        <p:xfrm>
          <a:off x="323528" y="1628801"/>
          <a:ext cx="8530802" cy="4396146"/>
        </p:xfrm>
        <a:graphic>
          <a:graphicData uri="http://schemas.openxmlformats.org/drawingml/2006/table">
            <a:tbl>
              <a:tblPr/>
              <a:tblGrid>
                <a:gridCol w="2520280"/>
                <a:gridCol w="1440160"/>
                <a:gridCol w="72008"/>
                <a:gridCol w="1440160"/>
                <a:gridCol w="72008"/>
                <a:gridCol w="1440160"/>
                <a:gridCol w="72008"/>
                <a:gridCol w="1474018"/>
              </a:tblGrid>
              <a:tr h="5760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上半年度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上半年度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801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10,331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6,571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18,542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9,673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其他收入</a:t>
                      </a:r>
                      <a:endParaRPr lang="en-US" altLang="zh-TW" sz="16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32,039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36,731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70,672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74,035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(1,928)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374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(1,939)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365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15,837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16,641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50,116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15,474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(6,134)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(5,867)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(11,899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(11,382)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37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50,145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54,450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125,492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88,165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609174"/>
              </p:ext>
            </p:extLst>
          </p:nvPr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1,172,892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885,011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1,026,764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349,639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274,030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287,771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553,300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603,253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722,653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314,294</a:t>
                      </a:r>
                      <a:endParaRPr lang="en-US" altLang="zh-TW" sz="1800" b="0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225,549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184,781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3,375,659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3,392,315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3,424,477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5,765,784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5,380,158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5,646,446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1,063,402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585,535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1,085,147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1,074,073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1,099,659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1,124,288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2,137,475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1,685,194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2,209,435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3,628,309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3,694,964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3,437,011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708920"/>
            <a:ext cx="1148246" cy="51986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29" y="4221299"/>
            <a:ext cx="1440183" cy="1079909"/>
          </a:xfrm>
          <a:prstGeom prst="rect">
            <a:avLst/>
          </a:prstGeom>
        </p:spPr>
      </p:pic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277881"/>
              </p:ext>
            </p:extLst>
          </p:nvPr>
        </p:nvGraphicFramePr>
        <p:xfrm>
          <a:off x="323528" y="1628800"/>
          <a:ext cx="7956000" cy="45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9542</TotalTime>
  <Pages>0</Pages>
  <Words>669</Words>
  <Characters>0</Characters>
  <Application>Microsoft Office PowerPoint</Application>
  <PresentationFormat>如螢幕大小 (4:3)</PresentationFormat>
  <Lines>0</Lines>
  <Paragraphs>286</Paragraphs>
  <Slides>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chia_liang</cp:lastModifiedBy>
  <cp:revision>512</cp:revision>
  <dcterms:modified xsi:type="dcterms:W3CDTF">2024-08-29T08:42:21Z</dcterms:modified>
</cp:coreProperties>
</file>