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07" r:id="rId1"/>
    <p:sldMasterId id="2147483696" r:id="rId2"/>
    <p:sldMasterId id="2147483708" r:id="rId3"/>
  </p:sldMasterIdLst>
  <p:notesMasterIdLst>
    <p:notesMasterId r:id="rId12"/>
  </p:notesMasterIdLst>
  <p:handoutMasterIdLst>
    <p:handoutMasterId r:id="rId13"/>
  </p:handoutMasterIdLst>
  <p:sldIdLst>
    <p:sldId id="481" r:id="rId4"/>
    <p:sldId id="483" r:id="rId5"/>
    <p:sldId id="476" r:id="rId6"/>
    <p:sldId id="484" r:id="rId7"/>
    <p:sldId id="478" r:id="rId8"/>
    <p:sldId id="479" r:id="rId9"/>
    <p:sldId id="477" r:id="rId10"/>
    <p:sldId id="4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Heiti TC Light" charset="-120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8"/>
    <a:srgbClr val="FFFFFF"/>
    <a:srgbClr val="FF0066"/>
    <a:srgbClr val="0000FF"/>
    <a:srgbClr val="FF3300"/>
    <a:srgbClr val="99CCFF"/>
    <a:srgbClr val="0066FF"/>
    <a:srgbClr val="017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944" autoAdjust="0"/>
  </p:normalViewPr>
  <p:slideViewPr>
    <p:cSldViewPr>
      <p:cViewPr>
        <p:scale>
          <a:sx n="80" d="100"/>
          <a:sy n="80" d="100"/>
        </p:scale>
        <p:origin x="-610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1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82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法說會直條圖!$G$3</c:f>
              <c:strCache>
                <c:ptCount val="1"/>
                <c:pt idx="0">
                  <c:v>微動開關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法說會直條圖!$F$11:$F$18</c:f>
              <c:strCache>
                <c:ptCount val="8"/>
                <c:pt idx="0">
                  <c:v>2023 Q3</c:v>
                </c:pt>
                <c:pt idx="1">
                  <c:v>2023 Q4</c:v>
                </c:pt>
                <c:pt idx="2">
                  <c:v>2024 Q1</c:v>
                </c:pt>
                <c:pt idx="3">
                  <c:v>2024 Q2</c:v>
                </c:pt>
                <c:pt idx="4">
                  <c:v>2024 Q3</c:v>
                </c:pt>
                <c:pt idx="5">
                  <c:v>2024 Q4</c:v>
                </c:pt>
                <c:pt idx="6">
                  <c:v>2025 Q1</c:v>
                </c:pt>
                <c:pt idx="7">
                  <c:v>2025 Q2</c:v>
                </c:pt>
              </c:strCache>
            </c:strRef>
          </c:cat>
          <c:val>
            <c:numRef>
              <c:f>法說會直條圖!$G$11:$G$18</c:f>
              <c:numCache>
                <c:formatCode>0.00%</c:formatCode>
                <c:ptCount val="8"/>
                <c:pt idx="0">
                  <c:v>0.55018724825250687</c:v>
                </c:pt>
                <c:pt idx="1">
                  <c:v>0.5298348269615788</c:v>
                </c:pt>
                <c:pt idx="2">
                  <c:v>0.51851798826373841</c:v>
                </c:pt>
                <c:pt idx="3">
                  <c:v>0.55192668755967111</c:v>
                </c:pt>
                <c:pt idx="4">
                  <c:v>0.56947009725487774</c:v>
                </c:pt>
                <c:pt idx="5">
                  <c:v>0.51160449123546614</c:v>
                </c:pt>
                <c:pt idx="6">
                  <c:v>0.53050251551972694</c:v>
                </c:pt>
                <c:pt idx="7">
                  <c:v>0.54488009253840275</c:v>
                </c:pt>
              </c:numCache>
            </c:numRef>
          </c:val>
        </c:ser>
        <c:ser>
          <c:idx val="3"/>
          <c:order val="1"/>
          <c:tx>
            <c:strRef>
              <c:f>法說會直條圖!$H$3</c:f>
              <c:strCache>
                <c:ptCount val="1"/>
                <c:pt idx="0">
                  <c:v>電源供應器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法說會直條圖!$F$11:$F$18</c:f>
              <c:strCache>
                <c:ptCount val="8"/>
                <c:pt idx="0">
                  <c:v>2023 Q3</c:v>
                </c:pt>
                <c:pt idx="1">
                  <c:v>2023 Q4</c:v>
                </c:pt>
                <c:pt idx="2">
                  <c:v>2024 Q1</c:v>
                </c:pt>
                <c:pt idx="3">
                  <c:v>2024 Q2</c:v>
                </c:pt>
                <c:pt idx="4">
                  <c:v>2024 Q3</c:v>
                </c:pt>
                <c:pt idx="5">
                  <c:v>2024 Q4</c:v>
                </c:pt>
                <c:pt idx="6">
                  <c:v>2025 Q1</c:v>
                </c:pt>
                <c:pt idx="7">
                  <c:v>2025 Q2</c:v>
                </c:pt>
              </c:strCache>
            </c:strRef>
          </c:cat>
          <c:val>
            <c:numRef>
              <c:f>法說會直條圖!$H$11:$H$18</c:f>
              <c:numCache>
                <c:formatCode>0.00%</c:formatCode>
                <c:ptCount val="8"/>
                <c:pt idx="0">
                  <c:v>0.44981275174749313</c:v>
                </c:pt>
                <c:pt idx="1">
                  <c:v>0.4701651730384212</c:v>
                </c:pt>
                <c:pt idx="2">
                  <c:v>0.48148201173626159</c:v>
                </c:pt>
                <c:pt idx="3">
                  <c:v>0.44807331244032894</c:v>
                </c:pt>
                <c:pt idx="4">
                  <c:v>0.43052990274512226</c:v>
                </c:pt>
                <c:pt idx="5">
                  <c:v>0.48839550876453386</c:v>
                </c:pt>
                <c:pt idx="6">
                  <c:v>0.46949748448027301</c:v>
                </c:pt>
                <c:pt idx="7">
                  <c:v>0.45511990746159725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122688"/>
        <c:axId val="103299264"/>
      </c:barChart>
      <c:catAx>
        <c:axId val="1071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299264"/>
        <c:crosses val="autoZero"/>
        <c:auto val="1"/>
        <c:lblAlgn val="ctr"/>
        <c:lblOffset val="100"/>
        <c:noMultiLvlLbl val="0"/>
      </c:catAx>
      <c:valAx>
        <c:axId val="1032992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71226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279A7B6D-1A2C-4660-BD05-70DDE92DAE70}" type="datetime1">
              <a:rPr lang="zh-TW" altLang="en-US"/>
              <a:pPr>
                <a:defRPr/>
              </a:pPr>
              <a:t>2025/8/5</a:t>
            </a:fld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FE9FB9A0-AE75-4E13-BFB0-2BE2E110AE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06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B2D9534D-15B0-47CC-9372-A0C959E6F218}" type="datetime1">
              <a:rPr lang="zh-TW" altLang="en-US"/>
              <a:pPr>
                <a:defRPr/>
              </a:pPr>
              <a:t>2025/8/5</a:t>
            </a:fld>
            <a:endParaRPr lang="en-US" altLang="zh-TW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 i="0">
                <a:latin typeface="Calibri" pitchFamily="34" charset="0"/>
              </a:defRPr>
            </a:lvl1pPr>
          </a:lstStyle>
          <a:p>
            <a:pPr>
              <a:defRPr/>
            </a:pPr>
            <a:fld id="{5CFD62E5-F9D7-41F0-90DE-EB32247BED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4964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charset="0"/>
        <a:ea typeface="新細明體" pitchFamily="18" charset="-12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929108-335C-4D0C-85B2-99AE2D7F440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D62E5-F9D7-41F0-90DE-EB32247BED92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Calibri" pitchFamily="34" charset="0"/>
              <a:cs typeface="MS PGothic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CB270F-5B79-486F-978B-A0059726796C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4E81945-F50A-4E18-BF23-91688C859104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3FB98C61-94C6-4AFB-B8B2-640B9D0897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8676AB5-4152-4E88-967E-479A55E3AE53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92B1F58-E843-4226-A9A2-5EAEE8B642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A7B31A-E4EC-4516-8D06-1BDA8BC10764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DDBFD60-E9E1-4F2B-975C-50A2C7969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F4382D-3985-4297-ABE3-5CE554716AD3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09060E8-BBFF-4D42-B632-7E8B79A35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7DF3620-FFCB-4C13-A9D9-4987B0A7EFD4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94B87B9-9208-43E4-B8C7-FB3CDB2160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993B091-C43C-4654-8A43-EAA69FF97A23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9468193-9D54-4B13-AE35-818C6B3CA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0955051-D87A-4B11-B579-85A86EF67841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6B435E9-0FA4-4910-857E-C736F457A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A3B06C1D-B4A6-4A9A-9A75-4E328887BAA4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C004169-8151-45CD-B4BF-8630BD14C0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FFF9FB1-5435-4B32-A580-03E71810E32B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9157E90-12CC-4B32-9703-E6F4B5451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0314AB-027F-4AE6-B5E8-67BC217122D6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3488CDF-8B9F-4CBD-8587-13EC5F1D86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D8651ECE-EB54-41DD-A849-EB2A6FA6B8E7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E175E55-4DB3-4DFA-9BDD-9010418491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A653D9-3133-432C-9FF5-FAB88D4D3CAE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2FE9C0C-D0EC-4FA7-98E2-3BD31ABCB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bgk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5A0DE81-1E08-4663-9772-E3E99199CE4A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89C36F0-9CBD-403C-8B81-9FC0215A0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2C1F9F6-A957-4247-8233-B5D801F68D70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ECBFC4B5-7054-4C39-95D3-C5F79C7219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A6E1D8A-6864-40E4-B9B2-5E868EAD42D6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6AA94B6-B161-4077-8C62-FB56ADFB6D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841B743-12E6-4EEB-B8DA-76C9DB03BBE2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54BE7EF2-2AD9-4E80-B492-02B999DB1E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7329605-CE75-40ED-972A-B7ED8CBACD49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898808AB-2B60-46DC-80AB-3F4D2C3A64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6B613C9D-48CF-4547-B447-3E61805E3AB6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0B40920-B543-4A97-B40A-AB264736C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F6CC572C-06D3-4002-81DC-700A80DE27EF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05788721-EA65-458B-80A1-490201957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9CD9A74-B8D1-41AC-AC59-E93A097043F2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154230A1-5CF5-4B16-9767-D9EE282867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25E36AB-7E46-4AF2-B019-1892478550F8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2554FA46-936B-46D1-A3B0-0D08BF2166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73B2D4C8-A77F-46F1-AC1B-08FA1CA17EA6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C5BAEB7E-E303-4A3D-ABE0-F00D68EC8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4F6A9C2C-76C7-46B5-8C60-9708E919F0C0}" type="datetime1">
              <a:rPr lang="zh-TW" altLang="en-US" smtClean="0"/>
              <a:pPr>
                <a:defRPr/>
              </a:pPr>
              <a:t>2025/8/5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400" b="1" i="1">
                <a:latin typeface="Calibri" pitchFamily="34" charset="0"/>
              </a:defRPr>
            </a:lvl1pPr>
          </a:lstStyle>
          <a:p>
            <a:pPr>
              <a:defRPr/>
            </a:pPr>
            <a:fld id="{B5586C4B-740D-4F98-9CE9-C360E2CD7A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09" r:id="rId1"/>
    <p:sldLayoutId id="2147486810" r:id="rId2"/>
    <p:sldLayoutId id="2147486811" r:id="rId3"/>
    <p:sldLayoutId id="2147486812" r:id="rId4"/>
    <p:sldLayoutId id="2147486813" r:id="rId5"/>
    <p:sldLayoutId id="2147486814" r:id="rId6"/>
    <p:sldLayoutId id="2147486815" r:id="rId7"/>
    <p:sldLayoutId id="2147486816" r:id="rId8"/>
    <p:sldLayoutId id="2147486817" r:id="rId9"/>
    <p:sldLayoutId id="2147486818" r:id="rId10"/>
    <p:sldLayoutId id="2147486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34" r:id="rId1"/>
    <p:sldLayoutId id="2147486835" r:id="rId2"/>
    <p:sldLayoutId id="2147486836" r:id="rId3"/>
    <p:sldLayoutId id="2147486837" r:id="rId4"/>
    <p:sldLayoutId id="2147486838" r:id="rId5"/>
    <p:sldLayoutId id="2147486839" r:id="rId6"/>
    <p:sldLayoutId id="2147486840" r:id="rId7"/>
    <p:sldLayoutId id="2147486841" r:id="rId8"/>
    <p:sldLayoutId id="2147486842" r:id="rId9"/>
    <p:sldLayoutId id="2147486843" r:id="rId10"/>
    <p:sldLayoutId id="2147486844" r:id="rId11"/>
    <p:sldLayoutId id="2147486847" r:id="rId12"/>
    <p:sldLayoutId id="214748686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849" r:id="rId1"/>
    <p:sldLayoutId id="2147486850" r:id="rId2"/>
    <p:sldLayoutId id="2147486851" r:id="rId3"/>
    <p:sldLayoutId id="2147486852" r:id="rId4"/>
    <p:sldLayoutId id="2147486853" r:id="rId5"/>
    <p:sldLayoutId id="2147486854" r:id="rId6"/>
    <p:sldLayoutId id="2147486855" r:id="rId7"/>
    <p:sldLayoutId id="2147486856" r:id="rId8"/>
    <p:sldLayoutId id="2147486857" r:id="rId9"/>
    <p:sldLayoutId id="2147486858" r:id="rId10"/>
    <p:sldLayoutId id="21474868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-468560" y="2780928"/>
            <a:ext cx="67322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年第</a:t>
            </a:r>
            <a:r>
              <a:rPr lang="en-US" altLang="zh-TW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季</a:t>
            </a:r>
            <a:endParaRPr lang="en-US" altLang="zh-TW" sz="4400" b="1" dirty="0" smtClean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法人說明會</a:t>
            </a:r>
            <a:endParaRPr lang="zh-CN" altLang="en-US" sz="44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63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65166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0" y="5300663"/>
            <a:ext cx="6011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新巨股票代號 </a:t>
            </a:r>
            <a:r>
              <a:rPr lang="en-US" altLang="zh-TW" sz="2800" b="1" dirty="0">
                <a:solidFill>
                  <a:srgbClr val="0606D8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2420</a:t>
            </a:r>
            <a:endParaRPr lang="zh-CN" altLang="en-US" sz="2800" b="1" dirty="0">
              <a:solidFill>
                <a:srgbClr val="0606D8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700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本公司並未發佈財務預測，本簡報所作有關本公司財務上、業務上、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Q&amp;A</a:t>
            </a:r>
            <a:r>
              <a:rPr lang="zh-TW" alt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說明，若涉及未來公司經營與產業發展上之見解，可能與未來實際結果存有差異。此差異其造成之原因可能包括市場需求變化、價格波動、競爭行為、國際經濟狀況、匯率波動、上下游供應鏈等其他各種本公司所不能掌握之風險因素。 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7744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免責聲明 </a:t>
            </a:r>
            <a:r>
              <a:rPr lang="en-US" altLang="zh-TW" sz="32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416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上半年營運表現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87004"/>
              </p:ext>
            </p:extLst>
          </p:nvPr>
        </p:nvGraphicFramePr>
        <p:xfrm>
          <a:off x="539552" y="1628800"/>
          <a:ext cx="8122975" cy="4356000"/>
        </p:xfrm>
        <a:graphic>
          <a:graphicData uri="http://schemas.openxmlformats.org/drawingml/2006/table">
            <a:tbl>
              <a:tblPr/>
              <a:tblGrid>
                <a:gridCol w="3024336"/>
                <a:gridCol w="1152128"/>
                <a:gridCol w="936104"/>
                <a:gridCol w="72008"/>
                <a:gridCol w="1080120"/>
                <a:gridCol w="936104"/>
                <a:gridCol w="72008"/>
                <a:gridCol w="850167"/>
              </a:tblGrid>
              <a:tr h="39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上半年度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上半年度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797" marR="5797" marT="579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1,124,772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1,122,287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0.22%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507,412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45.11%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531,613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47.37%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-4.55%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191,769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17.05%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212,411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18.93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9.72%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315,643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28.06%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319,202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28.44%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23,307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2.07%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125,492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11.18%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81.43%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338,950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30.13%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444,694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39.62%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-23.78%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265,794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23.63%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355,660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31.69%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-25.27%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淨利</a:t>
                      </a:r>
                      <a:r>
                        <a:rPr lang="en-US" altLang="zh-TW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265,922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23.64%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355,423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31.67%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-25.18%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797" marR="5797" marT="57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1.74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2.33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37753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年第二季營運表現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395536" y="6165304"/>
            <a:ext cx="24272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註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lang="en-US" altLang="zh-TW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1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合併綜合損益表</a:t>
            </a:r>
            <a:endParaRPr lang="zh-TW" altLang="en-US" sz="1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21231"/>
              </p:ext>
            </p:extLst>
          </p:nvPr>
        </p:nvGraphicFramePr>
        <p:xfrm>
          <a:off x="395536" y="1628798"/>
          <a:ext cx="8352928" cy="4392487"/>
        </p:xfrm>
        <a:graphic>
          <a:graphicData uri="http://schemas.openxmlformats.org/drawingml/2006/table">
            <a:tbl>
              <a:tblPr/>
              <a:tblGrid>
                <a:gridCol w="2033757"/>
                <a:gridCol w="798976"/>
                <a:gridCol w="798976"/>
                <a:gridCol w="72634"/>
                <a:gridCol w="740334"/>
                <a:gridCol w="766324"/>
                <a:gridCol w="76633"/>
                <a:gridCol w="741001"/>
                <a:gridCol w="72634"/>
                <a:gridCol w="739491"/>
                <a:gridCol w="720080"/>
                <a:gridCol w="72008"/>
                <a:gridCol w="720080"/>
              </a:tblGrid>
              <a:tr h="399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成長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12" marR="4412" marT="441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營業收入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580,948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543,824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6.83%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563,506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100.00%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3.10%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營業毛利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266,845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45.93%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240,567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44.24%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10.92%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272,960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48.44%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-2.24%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營業費用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95,247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16.40%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96,522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17.75%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1.32%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111,287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19.75%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14.41%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營業淨利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171,598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29.54%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144,045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26.49%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19.13%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161,673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28.69%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6.14%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營業外收入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支出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21,031)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3.62%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44,338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8.15%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147.43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50,145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8.90%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141.94%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稅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150,567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25.92%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188,383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34.64%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-20.07%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211,818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37.59%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-28.92%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本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112,206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19.31%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153,588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28.24%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-26.94%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166,907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29.62%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-32.77%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淨利</a:t>
                      </a:r>
                      <a:r>
                        <a:rPr lang="en-US" altLang="zh-TW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公司</a:t>
                      </a:r>
                      <a:endParaRPr lang="en-US" sz="1300" b="0" i="0" u="none" strike="noStrike" dirty="0">
                        <a:solidFill>
                          <a:srgbClr val="0070C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112,240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19.32%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153,682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28.26%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-26.97%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167,039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29.64%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-32.81%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31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每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股盈餘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歸屬母公司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412" marR="4412" marT="441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0.73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1.01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1.09 </a:t>
                      </a:r>
                      <a:endParaRPr lang="en-US" altLang="zh-TW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7416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合併綜合損益表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營業外收入及支出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82395"/>
              </p:ext>
            </p:extLst>
          </p:nvPr>
        </p:nvGraphicFramePr>
        <p:xfrm>
          <a:off x="323528" y="1628801"/>
          <a:ext cx="8530802" cy="4396146"/>
        </p:xfrm>
        <a:graphic>
          <a:graphicData uri="http://schemas.openxmlformats.org/drawingml/2006/table">
            <a:tbl>
              <a:tblPr/>
              <a:tblGrid>
                <a:gridCol w="2520280"/>
                <a:gridCol w="1440160"/>
                <a:gridCol w="72008"/>
                <a:gridCol w="1440160"/>
                <a:gridCol w="72008"/>
                <a:gridCol w="1440160"/>
                <a:gridCol w="72008"/>
                <a:gridCol w="1474018"/>
              </a:tblGrid>
              <a:tr h="5760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 第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季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上半年度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上半年度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801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利息收入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6,116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10,331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10,838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18,542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其他收入</a:t>
                      </a:r>
                      <a:endParaRPr lang="en-US" altLang="zh-TW" sz="1600" b="0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32,039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32,039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68,657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70,672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642)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(1,928)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(693)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(1,939)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外幣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兌換利益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損失</a:t>
                      </a:r>
                      <a:r>
                        <a:rPr lang="en-US" altLang="zh-TW" sz="16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(52,644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15,837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(43,496)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50,116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324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財務成本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(5,900)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(6,134)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(11,999)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(11,899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373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營業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外收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支</a:t>
                      </a: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066" marR="5066" marT="50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21,031) 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50,145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23,307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125,492</a:t>
                      </a:r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)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1198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合併資產負債表</a:t>
            </a:r>
            <a:endParaRPr lang="en-US" altLang="zh-TW" sz="28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b="1" dirty="0">
              <a:solidFill>
                <a:srgbClr val="0606D8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49661"/>
              </p:ext>
            </p:extLst>
          </p:nvPr>
        </p:nvGraphicFramePr>
        <p:xfrm>
          <a:off x="827585" y="1628804"/>
          <a:ext cx="7632848" cy="4400236"/>
        </p:xfrm>
        <a:graphic>
          <a:graphicData uri="http://schemas.openxmlformats.org/drawingml/2006/table">
            <a:tbl>
              <a:tblPr/>
              <a:tblGrid>
                <a:gridCol w="2170123"/>
                <a:gridCol w="1721132"/>
                <a:gridCol w="74832"/>
                <a:gridCol w="1870796"/>
                <a:gridCol w="74832"/>
                <a:gridCol w="1721133"/>
              </a:tblGrid>
              <a:tr h="357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: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新台幣千元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57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金額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現金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965,954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1,054,027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1,172,892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應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帳款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299,510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293,405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349,639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存貨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505,712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558,830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553,300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687,855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398,580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314,294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非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流動資產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3,320,073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3,365,285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3,375,659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資產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5,779,104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5,670,127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5,765,784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流動負債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1,171,637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669,672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1,063,402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非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流動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負債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1,021,730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1,050,100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1,074,073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54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負債總計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2,193,367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1,719,772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2,137,475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權益總計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7495" marR="7495" marT="7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3,585,737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3,950,355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3,628,309 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1547664" y="476672"/>
            <a:ext cx="69127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事業處合併營收比重</a:t>
            </a:r>
            <a:endParaRPr lang="en-US" altLang="zh-TW" sz="2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708920"/>
            <a:ext cx="1148246" cy="519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29" y="4221299"/>
            <a:ext cx="1440183" cy="1079909"/>
          </a:xfrm>
          <a:prstGeom prst="rect">
            <a:avLst/>
          </a:prstGeom>
        </p:spPr>
      </p:pic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744882"/>
              </p:ext>
            </p:extLst>
          </p:nvPr>
        </p:nvGraphicFramePr>
        <p:xfrm>
          <a:off x="323528" y="1556792"/>
          <a:ext cx="75310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57961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提問與</a:t>
            </a:r>
            <a:r>
              <a:rPr lang="zh-TW" alt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討論</a:t>
            </a:r>
            <a:endParaRPr lang="en-US" altLang="zh-TW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7524" name="Picture 2" descr="http://192.168.200.249/zpkm/aa30/HRM/welcome/a_cis/ZIPPY%E8%A6%8F%E7%AF%84/%E9%80%8F%E6%98%8E/CIS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166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_自訂設計">
  <a:themeElements>
    <a:clrScheme name="2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Pages>0</Pages>
  <Words>691</Words>
  <Characters>0</Characters>
  <Application>Microsoft Office PowerPoint</Application>
  <PresentationFormat>如螢幕大小 (4:3)</PresentationFormat>
  <Lines>0</Lines>
  <Paragraphs>286</Paragraphs>
  <Slides>8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24_自訂設計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hope</dc:creator>
  <cp:lastModifiedBy>葉姵妤</cp:lastModifiedBy>
  <cp:revision>526</cp:revision>
  <dcterms:modified xsi:type="dcterms:W3CDTF">2025-08-05T10:41:13Z</dcterms:modified>
</cp:coreProperties>
</file>