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2"/>
  </p:notesMasterIdLst>
  <p:handoutMasterIdLst>
    <p:handoutMasterId r:id="rId13"/>
  </p:handoutMasterIdLst>
  <p:sldIdLst>
    <p:sldId id="481" r:id="rId4"/>
    <p:sldId id="483" r:id="rId5"/>
    <p:sldId id="475" r:id="rId6"/>
    <p:sldId id="476" r:id="rId7"/>
    <p:sldId id="478" r:id="rId8"/>
    <p:sldId id="479" r:id="rId9"/>
    <p:sldId id="477" r:id="rId10"/>
    <p:sldId id="48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10" autoAdjust="0"/>
  </p:normalViewPr>
  <p:slideViewPr>
    <p:cSldViewPr>
      <p:cViewPr>
        <p:scale>
          <a:sx n="100" d="100"/>
          <a:sy n="100" d="100"/>
        </p:scale>
        <p:origin x="-1666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y_cheng\Desktop\&#27861;&#35498;&#26371;&#36039;&#26009;\2021\202112\&#26032;&#24040;Q3&#27861;&#35498;&#26371;&#38651;&#23376;&#27284;-2021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style val="19"/>
  <c:chart>
    <c:plotArea>
      <c:layout/>
      <c:barChart>
        <c:barDir val="col"/>
        <c:grouping val="stacked"/>
        <c:ser>
          <c:idx val="1"/>
          <c:order val="0"/>
          <c:tx>
            <c:strRef>
              <c:f>各事業處營收佔比!$A$5</c:f>
              <c:strCache>
                <c:ptCount val="1"/>
                <c:pt idx="0">
                  <c:v>微動開關</c:v>
                </c:pt>
              </c:strCache>
            </c:strRef>
          </c:tx>
          <c:dLbls>
            <c:showVal val="1"/>
          </c:dLbls>
          <c:cat>
            <c:strRef>
              <c:f>各事業處營收佔比!$B$3:$I$3</c:f>
              <c:strCache>
                <c:ptCount val="8"/>
                <c:pt idx="0">
                  <c:v>2019 Q4</c:v>
                </c:pt>
                <c:pt idx="1">
                  <c:v>2020 Q1</c:v>
                </c:pt>
                <c:pt idx="2">
                  <c:v>2020 Q2</c:v>
                </c:pt>
                <c:pt idx="3">
                  <c:v>2020 Q3</c:v>
                </c:pt>
                <c:pt idx="4">
                  <c:v>2020 Q4</c:v>
                </c:pt>
                <c:pt idx="5">
                  <c:v>2021 Q1</c:v>
                </c:pt>
                <c:pt idx="6">
                  <c:v>2021 Q2</c:v>
                </c:pt>
                <c:pt idx="7">
                  <c:v>2021 Q3</c:v>
                </c:pt>
              </c:strCache>
            </c:strRef>
          </c:cat>
          <c:val>
            <c:numRef>
              <c:f>各事業處營收佔比!$B$5:$I$5</c:f>
              <c:numCache>
                <c:formatCode>0.00%</c:formatCode>
                <c:ptCount val="8"/>
                <c:pt idx="0">
                  <c:v>0.34462612601344683</c:v>
                </c:pt>
                <c:pt idx="1">
                  <c:v>0.34274562739981834</c:v>
                </c:pt>
                <c:pt idx="2">
                  <c:v>0.42264353011499489</c:v>
                </c:pt>
                <c:pt idx="3">
                  <c:v>0.40228253371286932</c:v>
                </c:pt>
                <c:pt idx="4">
                  <c:v>0.38395398707495532</c:v>
                </c:pt>
                <c:pt idx="5">
                  <c:v>0.48573271138779028</c:v>
                </c:pt>
                <c:pt idx="6">
                  <c:v>0.4841140055331854</c:v>
                </c:pt>
                <c:pt idx="7">
                  <c:v>0.46212225284352948</c:v>
                </c:pt>
              </c:numCache>
            </c:numRef>
          </c:val>
        </c:ser>
        <c:ser>
          <c:idx val="3"/>
          <c:order val="1"/>
          <c:tx>
            <c:strRef>
              <c:f>各事業處營收佔比!$A$7</c:f>
              <c:strCache>
                <c:ptCount val="1"/>
                <c:pt idx="0">
                  <c:v>電源供應器</c:v>
                </c:pt>
              </c:strCache>
            </c:strRef>
          </c:tx>
          <c:dLbls>
            <c:showVal val="1"/>
          </c:dLbls>
          <c:cat>
            <c:strRef>
              <c:f>各事業處營收佔比!$B$3:$I$3</c:f>
              <c:strCache>
                <c:ptCount val="8"/>
                <c:pt idx="0">
                  <c:v>2019 Q4</c:v>
                </c:pt>
                <c:pt idx="1">
                  <c:v>2020 Q1</c:v>
                </c:pt>
                <c:pt idx="2">
                  <c:v>2020 Q2</c:v>
                </c:pt>
                <c:pt idx="3">
                  <c:v>2020 Q3</c:v>
                </c:pt>
                <c:pt idx="4">
                  <c:v>2020 Q4</c:v>
                </c:pt>
                <c:pt idx="5">
                  <c:v>2021 Q1</c:v>
                </c:pt>
                <c:pt idx="6">
                  <c:v>2021 Q2</c:v>
                </c:pt>
                <c:pt idx="7">
                  <c:v>2021 Q3</c:v>
                </c:pt>
              </c:strCache>
            </c:strRef>
          </c:cat>
          <c:val>
            <c:numRef>
              <c:f>各事業處營收佔比!$B$7:$I$7</c:f>
              <c:numCache>
                <c:formatCode>0.00%</c:formatCode>
                <c:ptCount val="8"/>
                <c:pt idx="0">
                  <c:v>0.65537387398655311</c:v>
                </c:pt>
                <c:pt idx="1">
                  <c:v>0.65725437260018171</c:v>
                </c:pt>
                <c:pt idx="2">
                  <c:v>0.57735646988500511</c:v>
                </c:pt>
                <c:pt idx="3">
                  <c:v>0.59771746628713074</c:v>
                </c:pt>
                <c:pt idx="4">
                  <c:v>0.61604601292504468</c:v>
                </c:pt>
                <c:pt idx="5">
                  <c:v>0.51426728861220972</c:v>
                </c:pt>
                <c:pt idx="6">
                  <c:v>0.5158859944668146</c:v>
                </c:pt>
                <c:pt idx="7">
                  <c:v>0.53787774715647052</c:v>
                </c:pt>
              </c:numCache>
            </c:numRef>
          </c:val>
        </c:ser>
        <c:overlap val="100"/>
        <c:axId val="45352448"/>
        <c:axId val="45353984"/>
      </c:barChart>
      <c:catAx>
        <c:axId val="45352448"/>
        <c:scaling>
          <c:orientation val="minMax"/>
        </c:scaling>
        <c:axPos val="b"/>
        <c:tickLblPos val="nextTo"/>
        <c:crossAx val="45353984"/>
        <c:crosses val="autoZero"/>
        <c:auto val="1"/>
        <c:lblAlgn val="ctr"/>
        <c:lblOffset val="100"/>
      </c:catAx>
      <c:valAx>
        <c:axId val="45353984"/>
        <c:scaling>
          <c:orientation val="minMax"/>
          <c:max val="1"/>
        </c:scaling>
        <c:axPos val="l"/>
        <c:majorGridlines/>
        <c:numFmt formatCode="0%" sourceLinked="0"/>
        <c:tickLblPos val="nextTo"/>
        <c:crossAx val="45352448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>
              <a:latin typeface="標楷體" pitchFamily="65" charset="-120"/>
              <a:ea typeface="標楷體" pitchFamily="65" charset="-120"/>
            </a:defRPr>
          </a:pPr>
          <a:endParaRPr lang="zh-TW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2021/11/26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2021/11/26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2021/11/26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2021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矩形 2"/>
          <p:cNvSpPr>
            <a:spLocks noChangeArrowheads="1"/>
          </p:cNvSpPr>
          <p:nvPr/>
        </p:nvSpPr>
        <p:spPr bwMode="auto">
          <a:xfrm>
            <a:off x="1619672" y="476672"/>
            <a:ext cx="38884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2021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前三季營運表現</a:t>
            </a:r>
            <a:endParaRPr lang="en-US" altLang="zh-TW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467544" y="6165304"/>
            <a:ext cx="29450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6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539552" y="1628800"/>
          <a:ext cx="8122975" cy="4356000"/>
        </p:xfrm>
        <a:graphic>
          <a:graphicData uri="http://schemas.openxmlformats.org/drawingml/2006/table">
            <a:tbl>
              <a:tblPr/>
              <a:tblGrid>
                <a:gridCol w="3024336"/>
                <a:gridCol w="1152128"/>
                <a:gridCol w="936104"/>
                <a:gridCol w="72008"/>
                <a:gridCol w="1080120"/>
                <a:gridCol w="936104"/>
                <a:gridCol w="72008"/>
                <a:gridCol w="850167"/>
              </a:tblGrid>
              <a:tr h="39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2,015,697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1,791,725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12.50%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775,617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38.48%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670,641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37.43%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15.65%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294,660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14.62%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307,678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17.17%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-4.23%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480,957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23.86%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362,963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20.26%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32.51%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66,353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3.29%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39,711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2.22%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67.09%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547,310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27.15%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402,674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22.47%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35.92%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430,457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21.36%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328,041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18.31%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31.22%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淨利</a:t>
                      </a:r>
                      <a:r>
                        <a:rPr lang="en-US" altLang="zh-TW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429,780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21.32%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327,092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18.26%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31.39%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2021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第三季營運表現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1628798"/>
          <a:ext cx="8280922" cy="4392487"/>
        </p:xfrm>
        <a:graphic>
          <a:graphicData uri="http://schemas.openxmlformats.org/drawingml/2006/table">
            <a:tbl>
              <a:tblPr/>
              <a:tblGrid>
                <a:gridCol w="2016225"/>
                <a:gridCol w="792088"/>
                <a:gridCol w="792088"/>
                <a:gridCol w="72008"/>
                <a:gridCol w="733952"/>
                <a:gridCol w="759718"/>
                <a:gridCol w="75972"/>
                <a:gridCol w="662605"/>
                <a:gridCol w="72008"/>
                <a:gridCol w="708851"/>
                <a:gridCol w="835688"/>
                <a:gridCol w="75972"/>
                <a:gridCol w="683747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713,374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730,140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-2.30%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676,967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5.38%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281,217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39.42%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282,028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-0.29%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254,636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37.61%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10.44%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91,135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12.78%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106,051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14.52%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-14.06%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97,027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14.33%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-6.07%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190,082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26.65%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175,977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8.02%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157,609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23.28%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20.60%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29,102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4.08%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20,595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2.82%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41.31%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7,105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1.05%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309.60%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219,184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30.72%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196,572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26.92%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11.50%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164,714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24.33%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33.07%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174,457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24.46%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152,098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14.70%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132,730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19.61%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31.44%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173,720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24.35%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152,250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20.85%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131,810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19.47%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31.80%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23528" y="1628799"/>
          <a:ext cx="8568951" cy="4392488"/>
        </p:xfrm>
        <a:graphic>
          <a:graphicData uri="http://schemas.openxmlformats.org/drawingml/2006/table">
            <a:tbl>
              <a:tblPr/>
              <a:tblGrid>
                <a:gridCol w="2531551"/>
                <a:gridCol w="1446600"/>
                <a:gridCol w="72330"/>
                <a:gridCol w="1446600"/>
                <a:gridCol w="72330"/>
                <a:gridCol w="1446600"/>
                <a:gridCol w="72330"/>
                <a:gridCol w="1480610"/>
              </a:tblGrid>
              <a:tr h="5177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438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3,980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7,240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其他收入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31,892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30,616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96,310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86,678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(306)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(1,164)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(2,240)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(2,598)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(367)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(18,718)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(20,406)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(35,613)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(3,598)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(4,989)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(11,291)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(15,996)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935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29,102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7,105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66,353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39,711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1,095,658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688,556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1,299,262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430,221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455,818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431,978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771,437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670,125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718,564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189,097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227,011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205,473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3,496,423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3,526,692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3,535,829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5,982,836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5,568,202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6,191,106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1,468,772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1,041,891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1,770,059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1,236,593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1,274,688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1,288,248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2,705,365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2,316,579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3,058,307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3,277,471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3,251,623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3,132,799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4" name="圖表 3"/>
          <p:cNvGraphicFramePr/>
          <p:nvPr/>
        </p:nvGraphicFramePr>
        <p:xfrm>
          <a:off x="611560" y="1556792"/>
          <a:ext cx="792088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9060</TotalTime>
  <Pages>0</Pages>
  <Words>670</Words>
  <Characters>0</Characters>
  <Application>Microsoft Office PowerPoint</Application>
  <PresentationFormat>如螢幕大小 (4:3)</PresentationFormat>
  <Lines>0</Lines>
  <Paragraphs>284</Paragraphs>
  <Slides>8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24_自訂設計</vt:lpstr>
      <vt:lpstr>自訂設計</vt:lpstr>
      <vt:lpstr>1_自訂設計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Ray</cp:lastModifiedBy>
  <cp:revision>470</cp:revision>
  <dcterms:modified xsi:type="dcterms:W3CDTF">2021-11-26T06:31:20Z</dcterms:modified>
</cp:coreProperties>
</file>