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4107" r:id="rId1"/>
    <p:sldMasterId id="2147483696" r:id="rId2"/>
    <p:sldMasterId id="2147483708" r:id="rId3"/>
  </p:sldMasterIdLst>
  <p:notesMasterIdLst>
    <p:notesMasterId r:id="rId12"/>
  </p:notesMasterIdLst>
  <p:handoutMasterIdLst>
    <p:handoutMasterId r:id="rId13"/>
  </p:handoutMasterIdLst>
  <p:sldIdLst>
    <p:sldId id="481" r:id="rId4"/>
    <p:sldId id="483" r:id="rId5"/>
    <p:sldId id="475" r:id="rId6"/>
    <p:sldId id="476" r:id="rId7"/>
    <p:sldId id="478" r:id="rId8"/>
    <p:sldId id="479" r:id="rId9"/>
    <p:sldId id="477" r:id="rId10"/>
    <p:sldId id="482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pitchFamily="34" charset="0"/>
        <a:ea typeface="Heiti TC Light" charset="-120"/>
        <a:cs typeface="+mn-cs"/>
        <a:sym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pitchFamily="34" charset="0"/>
        <a:ea typeface="Heiti TC Light" charset="-120"/>
        <a:cs typeface="+mn-cs"/>
        <a:sym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pitchFamily="34" charset="0"/>
        <a:ea typeface="Heiti TC Light" charset="-120"/>
        <a:cs typeface="+mn-cs"/>
        <a:sym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pitchFamily="34" charset="0"/>
        <a:ea typeface="Heiti TC Light" charset="-120"/>
        <a:cs typeface="+mn-cs"/>
        <a:sym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pitchFamily="34" charset="0"/>
        <a:ea typeface="Heiti TC Light" charset="-120"/>
        <a:cs typeface="+mn-cs"/>
        <a:sym typeface="Arial" pitchFamily="34" charset="0"/>
      </a:defRPr>
    </a:lvl5pPr>
    <a:lvl6pPr marL="2286000" algn="l" defTabSz="914400" rtl="0" eaLnBrk="1" latinLnBrk="0" hangingPunct="1">
      <a:defRPr sz="2400" kern="1200">
        <a:solidFill>
          <a:srgbClr val="000000"/>
        </a:solidFill>
        <a:latin typeface="Arial" pitchFamily="34" charset="0"/>
        <a:ea typeface="Heiti TC Light" charset="-120"/>
        <a:cs typeface="+mn-cs"/>
        <a:sym typeface="Arial" pitchFamily="34" charset="0"/>
      </a:defRPr>
    </a:lvl6pPr>
    <a:lvl7pPr marL="2743200" algn="l" defTabSz="914400" rtl="0" eaLnBrk="1" latinLnBrk="0" hangingPunct="1">
      <a:defRPr sz="2400" kern="1200">
        <a:solidFill>
          <a:srgbClr val="000000"/>
        </a:solidFill>
        <a:latin typeface="Arial" pitchFamily="34" charset="0"/>
        <a:ea typeface="Heiti TC Light" charset="-120"/>
        <a:cs typeface="+mn-cs"/>
        <a:sym typeface="Arial" pitchFamily="34" charset="0"/>
      </a:defRPr>
    </a:lvl7pPr>
    <a:lvl8pPr marL="3200400" algn="l" defTabSz="914400" rtl="0" eaLnBrk="1" latinLnBrk="0" hangingPunct="1">
      <a:defRPr sz="2400" kern="1200">
        <a:solidFill>
          <a:srgbClr val="000000"/>
        </a:solidFill>
        <a:latin typeface="Arial" pitchFamily="34" charset="0"/>
        <a:ea typeface="Heiti TC Light" charset="-120"/>
        <a:cs typeface="+mn-cs"/>
        <a:sym typeface="Arial" pitchFamily="34" charset="0"/>
      </a:defRPr>
    </a:lvl8pPr>
    <a:lvl9pPr marL="3657600" algn="l" defTabSz="914400" rtl="0" eaLnBrk="1" latinLnBrk="0" hangingPunct="1">
      <a:defRPr sz="2400" kern="1200">
        <a:solidFill>
          <a:srgbClr val="000000"/>
        </a:solidFill>
        <a:latin typeface="Arial" pitchFamily="34" charset="0"/>
        <a:ea typeface="Heiti TC Light" charset="-120"/>
        <a:cs typeface="+mn-cs"/>
        <a:sym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0606D8"/>
    <a:srgbClr val="FFFFFF"/>
    <a:srgbClr val="FF0066"/>
    <a:srgbClr val="0000FF"/>
    <a:srgbClr val="FF3300"/>
    <a:srgbClr val="99CCFF"/>
    <a:srgbClr val="0066FF"/>
    <a:srgbClr val="0174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86410" autoAdjust="0"/>
  </p:normalViewPr>
  <p:slideViewPr>
    <p:cSldViewPr>
      <p:cViewPr>
        <p:scale>
          <a:sx n="100" d="100"/>
          <a:sy n="100" d="100"/>
        </p:scale>
        <p:origin x="-1666" y="-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1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-3187" y="-82"/>
      </p:cViewPr>
      <p:guideLst>
        <p:guide orient="horz" pos="2880"/>
        <p:guide pos="2159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ay_cheng\Desktop\&#27861;&#35498;&#26371;&#36039;&#26009;\2021\202112\&#26032;&#24040;Q3&#27861;&#35498;&#26371;&#38651;&#23376;&#27284;-20211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zh-TW"/>
  <c:style val="19"/>
  <c:chart>
    <c:plotArea>
      <c:layout/>
      <c:barChart>
        <c:barDir val="col"/>
        <c:grouping val="stacked"/>
        <c:ser>
          <c:idx val="1"/>
          <c:order val="0"/>
          <c:tx>
            <c:strRef>
              <c:f>各事業處營收佔比!$A$5</c:f>
              <c:strCache>
                <c:ptCount val="1"/>
                <c:pt idx="0">
                  <c:v>微動開關</c:v>
                </c:pt>
              </c:strCache>
            </c:strRef>
          </c:tx>
          <c:dLbls>
            <c:showVal val="1"/>
          </c:dLbls>
          <c:cat>
            <c:strRef>
              <c:f>各事業處營收佔比!$B$3:$I$3</c:f>
              <c:strCache>
                <c:ptCount val="8"/>
                <c:pt idx="0">
                  <c:v>2019 Q4</c:v>
                </c:pt>
                <c:pt idx="1">
                  <c:v>2020 Q1</c:v>
                </c:pt>
                <c:pt idx="2">
                  <c:v>2020 Q2</c:v>
                </c:pt>
                <c:pt idx="3">
                  <c:v>2020 Q3</c:v>
                </c:pt>
                <c:pt idx="4">
                  <c:v>2020 Q4</c:v>
                </c:pt>
                <c:pt idx="5">
                  <c:v>2021 Q1</c:v>
                </c:pt>
                <c:pt idx="6">
                  <c:v>2021 Q2</c:v>
                </c:pt>
                <c:pt idx="7">
                  <c:v>2021 Q3</c:v>
                </c:pt>
              </c:strCache>
            </c:strRef>
          </c:cat>
          <c:val>
            <c:numRef>
              <c:f>各事業處營收佔比!$B$5:$I$5</c:f>
              <c:numCache>
                <c:formatCode>0.00%</c:formatCode>
                <c:ptCount val="8"/>
                <c:pt idx="0">
                  <c:v>0.34462612601344683</c:v>
                </c:pt>
                <c:pt idx="1">
                  <c:v>0.34274562739981834</c:v>
                </c:pt>
                <c:pt idx="2">
                  <c:v>0.42264353011499489</c:v>
                </c:pt>
                <c:pt idx="3">
                  <c:v>0.40228253371286932</c:v>
                </c:pt>
                <c:pt idx="4">
                  <c:v>0.38395398707495532</c:v>
                </c:pt>
                <c:pt idx="5">
                  <c:v>0.48573271138779028</c:v>
                </c:pt>
                <c:pt idx="6">
                  <c:v>0.4841140055331854</c:v>
                </c:pt>
                <c:pt idx="7">
                  <c:v>0.46212225284352948</c:v>
                </c:pt>
              </c:numCache>
            </c:numRef>
          </c:val>
        </c:ser>
        <c:ser>
          <c:idx val="3"/>
          <c:order val="1"/>
          <c:tx>
            <c:strRef>
              <c:f>各事業處營收佔比!$A$7</c:f>
              <c:strCache>
                <c:ptCount val="1"/>
                <c:pt idx="0">
                  <c:v>電源供應器</c:v>
                </c:pt>
              </c:strCache>
            </c:strRef>
          </c:tx>
          <c:dLbls>
            <c:showVal val="1"/>
          </c:dLbls>
          <c:cat>
            <c:strRef>
              <c:f>各事業處營收佔比!$B$3:$I$3</c:f>
              <c:strCache>
                <c:ptCount val="8"/>
                <c:pt idx="0">
                  <c:v>2019 Q4</c:v>
                </c:pt>
                <c:pt idx="1">
                  <c:v>2020 Q1</c:v>
                </c:pt>
                <c:pt idx="2">
                  <c:v>2020 Q2</c:v>
                </c:pt>
                <c:pt idx="3">
                  <c:v>2020 Q3</c:v>
                </c:pt>
                <c:pt idx="4">
                  <c:v>2020 Q4</c:v>
                </c:pt>
                <c:pt idx="5">
                  <c:v>2021 Q1</c:v>
                </c:pt>
                <c:pt idx="6">
                  <c:v>2021 Q2</c:v>
                </c:pt>
                <c:pt idx="7">
                  <c:v>2021 Q3</c:v>
                </c:pt>
              </c:strCache>
            </c:strRef>
          </c:cat>
          <c:val>
            <c:numRef>
              <c:f>各事業處營收佔比!$B$7:$I$7</c:f>
              <c:numCache>
                <c:formatCode>0.00%</c:formatCode>
                <c:ptCount val="8"/>
                <c:pt idx="0">
                  <c:v>0.65537387398655311</c:v>
                </c:pt>
                <c:pt idx="1">
                  <c:v>0.65725437260018171</c:v>
                </c:pt>
                <c:pt idx="2">
                  <c:v>0.57735646988500511</c:v>
                </c:pt>
                <c:pt idx="3">
                  <c:v>0.59771746628713074</c:v>
                </c:pt>
                <c:pt idx="4">
                  <c:v>0.61604601292504468</c:v>
                </c:pt>
                <c:pt idx="5">
                  <c:v>0.51426728861220972</c:v>
                </c:pt>
                <c:pt idx="6">
                  <c:v>0.5158859944668146</c:v>
                </c:pt>
                <c:pt idx="7">
                  <c:v>0.53787774715647052</c:v>
                </c:pt>
              </c:numCache>
            </c:numRef>
          </c:val>
        </c:ser>
        <c:overlap val="100"/>
        <c:axId val="45352448"/>
        <c:axId val="45353984"/>
      </c:barChart>
      <c:catAx>
        <c:axId val="45352448"/>
        <c:scaling>
          <c:orientation val="minMax"/>
        </c:scaling>
        <c:axPos val="b"/>
        <c:tickLblPos val="nextTo"/>
        <c:crossAx val="45353984"/>
        <c:crosses val="autoZero"/>
        <c:auto val="1"/>
        <c:lblAlgn val="ctr"/>
        <c:lblOffset val="100"/>
      </c:catAx>
      <c:valAx>
        <c:axId val="45353984"/>
        <c:scaling>
          <c:orientation val="minMax"/>
          <c:max val="1"/>
        </c:scaling>
        <c:axPos val="l"/>
        <c:majorGridlines/>
        <c:numFmt formatCode="0%" sourceLinked="0"/>
        <c:tickLblPos val="nextTo"/>
        <c:crossAx val="45352448"/>
        <c:crosses val="autoZero"/>
        <c:crossBetween val="between"/>
      </c:valAx>
    </c:plotArea>
    <c:legend>
      <c:legendPos val="t"/>
      <c:layout/>
      <c:txPr>
        <a:bodyPr/>
        <a:lstStyle/>
        <a:p>
          <a:pPr>
            <a:defRPr>
              <a:latin typeface="標楷體" pitchFamily="65" charset="-120"/>
              <a:ea typeface="標楷體" pitchFamily="65" charset="-120"/>
            </a:defRPr>
          </a:pPr>
          <a:endParaRPr lang="zh-TW"/>
        </a:p>
      </c:txPr>
    </c:legend>
    <c:plotVisOnly val="1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1" i="0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1" i="0">
                <a:latin typeface="Calibri" pitchFamily="34" charset="0"/>
              </a:defRPr>
            </a:lvl1pPr>
          </a:lstStyle>
          <a:p>
            <a:pPr>
              <a:defRPr/>
            </a:pPr>
            <a:fld id="{279A7B6D-1A2C-4660-BD05-70DDE92DAE70}" type="datetime1">
              <a:rPr lang="zh-TW" altLang="en-US"/>
              <a:pPr>
                <a:defRPr/>
              </a:pPr>
              <a:t>2021/11/26</a:t>
            </a:fld>
            <a:endParaRPr lang="en-US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1" i="0">
                <a:latin typeface="Calibri" pitchFamily="34" charset="0"/>
              </a:defRPr>
            </a:lvl1pPr>
          </a:lstStyle>
          <a:p>
            <a:pPr>
              <a:defRPr/>
            </a:pPr>
            <a:fld id="{FE9FB9A0-AE75-4E13-BFB0-2BE2E110AE8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1" i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1" i="0">
                <a:latin typeface="Calibri" pitchFamily="34" charset="0"/>
              </a:defRPr>
            </a:lvl1pPr>
          </a:lstStyle>
          <a:p>
            <a:pPr>
              <a:defRPr/>
            </a:pPr>
            <a:fld id="{B2D9534D-15B0-47CC-9372-A0C959E6F218}" type="datetime1">
              <a:rPr lang="zh-TW" altLang="en-US"/>
              <a:pPr>
                <a:defRPr/>
              </a:pPr>
              <a:t>2021/11/26</a:t>
            </a:fld>
            <a:endParaRPr lang="en-US" altLang="zh-TW"/>
          </a:p>
        </p:txBody>
      </p:sp>
      <p:sp>
        <p:nvSpPr>
          <p:cNvPr id="1105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1" y="4343401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1" i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1" i="0">
                <a:latin typeface="Calibri" pitchFamily="34" charset="0"/>
              </a:defRPr>
            </a:lvl1pPr>
          </a:lstStyle>
          <a:p>
            <a:pPr>
              <a:defRPr/>
            </a:pPr>
            <a:fld id="{5CFD62E5-F9D7-41F0-90DE-EB32247BED92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charset="0"/>
        <a:ea typeface="新細明體" pitchFamily="18" charset="-120"/>
        <a:cs typeface="MS PGothic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charset="0"/>
        <a:ea typeface="新細明體" pitchFamily="18" charset="-120"/>
        <a:cs typeface="MS PGothic" charset="0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charset="0"/>
        <a:ea typeface="新細明體" pitchFamily="18" charset="-120"/>
        <a:cs typeface="MS PGothic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charset="0"/>
        <a:ea typeface="新細明體" pitchFamily="18" charset="-120"/>
        <a:cs typeface="MS PGothic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charset="0"/>
        <a:ea typeface="新細明體" pitchFamily="18" charset="-120"/>
        <a:cs typeface="MS PGothic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957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en-US" smtClean="0">
              <a:latin typeface="Calibri" pitchFamily="34" charset="0"/>
              <a:cs typeface="MS PGothic" pitchFamily="34" charset="-128"/>
            </a:endParaRPr>
          </a:p>
        </p:txBody>
      </p:sp>
      <p:sp>
        <p:nvSpPr>
          <p:cNvPr id="1095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D929108-335C-4D0C-85B2-99AE2D7F4406}" type="slidenum">
              <a:rPr lang="zh-CN" altLang="en-US" smtClean="0"/>
              <a:pPr/>
              <a:t>1</a:t>
            </a:fld>
            <a:endParaRPr lang="zh-CN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CFD62E5-F9D7-41F0-90DE-EB32247BED92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CFD62E5-F9D7-41F0-90DE-EB32247BED92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en-US" smtClean="0">
              <a:latin typeface="Calibri" pitchFamily="34" charset="0"/>
              <a:cs typeface="MS PGothic" pitchFamily="34" charset="-128"/>
            </a:endParaRPr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1CB270F-5B79-486F-978B-A0059726796C}" type="slidenum">
              <a:rPr lang="zh-CN" altLang="en-US" smtClean="0"/>
              <a:pPr/>
              <a:t>8</a:t>
            </a:fld>
            <a:endParaRPr lang="zh-CN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04E81945-F50A-4E18-BF23-91688C859104}" type="datetime1">
              <a:rPr lang="zh-TW" altLang="en-US" smtClean="0"/>
              <a:pPr>
                <a:defRPr/>
              </a:pPr>
              <a:t>2021/11/26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3FB98C61-94C6-4AFB-B8B2-640B9D0897F2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88676AB5-4152-4E88-967E-479A55E3AE53}" type="datetime1">
              <a:rPr lang="zh-TW" altLang="en-US" smtClean="0"/>
              <a:pPr>
                <a:defRPr/>
              </a:pPr>
              <a:t>2021/11/26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E92B1F58-E843-4226-A9A2-5EAEE8B6426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86A7B31A-E4EC-4516-8D06-1BDA8BC10764}" type="datetime1">
              <a:rPr lang="zh-TW" altLang="en-US" smtClean="0"/>
              <a:pPr>
                <a:defRPr/>
              </a:pPr>
              <a:t>2021/11/26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EDDBFD60-E9E1-4F2B-975C-50A2C79697C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B2F4382D-3985-4297-ABE3-5CE554716AD3}" type="datetime1">
              <a:rPr lang="zh-TW" altLang="en-US" smtClean="0"/>
              <a:pPr>
                <a:defRPr/>
              </a:pPr>
              <a:t>2021/11/26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B09060E8-BBFF-4D42-B632-7E8B79A352C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C7DF3620-FFCB-4C13-A9D9-4987B0A7EFD4}" type="datetime1">
              <a:rPr lang="zh-TW" altLang="en-US" smtClean="0"/>
              <a:pPr>
                <a:defRPr/>
              </a:pPr>
              <a:t>2021/11/26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B94B87B9-9208-43E4-B8C7-FB3CDB2160E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5993B091-C43C-4654-8A43-EAA69FF97A23}" type="datetime1">
              <a:rPr lang="zh-TW" altLang="en-US" smtClean="0"/>
              <a:pPr>
                <a:defRPr/>
              </a:pPr>
              <a:t>2021/11/26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C9468193-9D54-4B13-AE35-818C6B3CAEE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50955051-D87A-4B11-B579-85A86EF67841}" type="datetime1">
              <a:rPr lang="zh-TW" altLang="en-US" smtClean="0"/>
              <a:pPr>
                <a:defRPr/>
              </a:pPr>
              <a:t>2021/11/26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86B435E9-0FA4-4910-857E-C736F457A01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A3B06C1D-B4A6-4A9A-9A75-4E328887BAA4}" type="datetime1">
              <a:rPr lang="zh-TW" altLang="en-US" smtClean="0"/>
              <a:pPr>
                <a:defRPr/>
              </a:pPr>
              <a:t>2021/11/26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4C004169-8151-45CD-B4BF-8630BD14C0B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0FFF9FB1-5435-4B32-A580-03E71810E32B}" type="datetime1">
              <a:rPr lang="zh-TW" altLang="en-US" smtClean="0"/>
              <a:pPr>
                <a:defRPr/>
              </a:pPr>
              <a:t>2021/11/26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69157E90-12CC-4B32-9703-E6F4B5451B3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890314AB-027F-4AE6-B5E8-67BC217122D6}" type="datetime1">
              <a:rPr lang="zh-TW" altLang="en-US" smtClean="0"/>
              <a:pPr>
                <a:defRPr/>
              </a:pPr>
              <a:t>2021/11/26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D3488CDF-8B9F-4CBD-8587-13EC5F1D86E2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直排標題及文字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D8651ECE-EB54-41DD-A849-EB2A6FA6B8E7}" type="datetime1">
              <a:rPr lang="zh-TW" altLang="en-US" smtClean="0"/>
              <a:pPr>
                <a:defRPr/>
              </a:pPr>
              <a:t>2021/11/26</a:t>
            </a:fld>
            <a:endParaRPr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CE175E55-4DB3-4DFA-9BDD-90104184910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直排標題及文字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B2A653D9-3133-432C-9FF5-FAB88D4D3CAE}" type="datetime1">
              <a:rPr lang="zh-TW" altLang="en-US" smtClean="0"/>
              <a:pPr>
                <a:defRPr/>
              </a:pPr>
              <a:t>2021/11/26</a:t>
            </a:fld>
            <a:endParaRPr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62FE9C0C-D0EC-4FA7-98E2-3BD31ABCB6B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3" descr="bgk1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65A0DE81-1E08-4663-9772-E3E99199CE4A}" type="datetime1">
              <a:rPr lang="zh-TW" altLang="en-US" smtClean="0"/>
              <a:pPr>
                <a:defRPr/>
              </a:pPr>
              <a:t>2021/11/26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589C36F0-9CBD-403C-8B81-9FC0215A00E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52C1F9F6-A957-4247-8233-B5D801F68D70}" type="datetime1">
              <a:rPr lang="zh-TW" altLang="en-US" smtClean="0"/>
              <a:pPr>
                <a:defRPr/>
              </a:pPr>
              <a:t>2021/11/26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ECBFC4B5-7054-4C39-95D3-C5F79C7219C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2A6E1D8A-6864-40E4-B9B2-5E868EAD42D6}" type="datetime1">
              <a:rPr lang="zh-TW" altLang="en-US" smtClean="0"/>
              <a:pPr>
                <a:defRPr/>
              </a:pPr>
              <a:t>2021/11/26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16AA94B6-B161-4077-8C62-FB56ADFB6D2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2841B743-12E6-4EEB-B8DA-76C9DB03BBE2}" type="datetime1">
              <a:rPr lang="zh-TW" altLang="en-US" smtClean="0"/>
              <a:pPr>
                <a:defRPr/>
              </a:pPr>
              <a:t>2021/11/26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54BE7EF2-2AD9-4E80-B492-02B999DB1ED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27329605-CE75-40ED-972A-B7ED8CBACD49}" type="datetime1">
              <a:rPr lang="zh-TW" altLang="en-US" smtClean="0"/>
              <a:pPr>
                <a:defRPr/>
              </a:pPr>
              <a:t>2021/11/26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898808AB-2B60-46DC-80AB-3F4D2C3A64F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6B613C9D-48CF-4547-B447-3E61805E3AB6}" type="datetime1">
              <a:rPr lang="zh-TW" altLang="en-US" smtClean="0"/>
              <a:pPr>
                <a:defRPr/>
              </a:pPr>
              <a:t>2021/11/26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10B40920-B543-4A97-B40A-AB264736C9E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F6CC572C-06D3-4002-81DC-700A80DE27EF}" type="datetime1">
              <a:rPr lang="zh-TW" altLang="en-US" smtClean="0"/>
              <a:pPr>
                <a:defRPr/>
              </a:pPr>
              <a:t>2021/11/26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05788721-EA65-458B-80A1-490201957CD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29CD9A74-B8D1-41AC-AC59-E93A097043F2}" type="datetime1">
              <a:rPr lang="zh-TW" altLang="en-US" smtClean="0"/>
              <a:pPr>
                <a:defRPr/>
              </a:pPr>
              <a:t>2021/11/26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154230A1-5CF5-4B16-9767-D9EE282867B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B25E36AB-7E46-4AF2-B019-1892478550F8}" type="datetime1">
              <a:rPr lang="zh-TW" altLang="en-US" smtClean="0"/>
              <a:pPr>
                <a:defRPr/>
              </a:pPr>
              <a:t>2021/11/26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2554FA46-936B-46D1-A3B0-0D08BF2166D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73B2D4C8-A77F-46F1-AC1B-08FA1CA17EA6}" type="datetime1">
              <a:rPr lang="zh-TW" altLang="en-US" smtClean="0"/>
              <a:pPr>
                <a:defRPr/>
              </a:pPr>
              <a:t>2021/11/26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C5BAEB7E-E303-4A3D-ABE0-F00D68EC85D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4F6A9C2C-76C7-46B5-8C60-9708E919F0C0}" type="datetime1">
              <a:rPr lang="zh-TW" altLang="en-US" smtClean="0"/>
              <a:pPr>
                <a:defRPr/>
              </a:pPr>
              <a:t>2021/11/26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B5586C4B-740D-4F98-9CE9-C360E2CD7AE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6809" r:id="rId1"/>
    <p:sldLayoutId id="2147486810" r:id="rId2"/>
    <p:sldLayoutId id="2147486811" r:id="rId3"/>
    <p:sldLayoutId id="2147486812" r:id="rId4"/>
    <p:sldLayoutId id="2147486813" r:id="rId5"/>
    <p:sldLayoutId id="2147486814" r:id="rId6"/>
    <p:sldLayoutId id="2147486815" r:id="rId7"/>
    <p:sldLayoutId id="2147486816" r:id="rId8"/>
    <p:sldLayoutId id="2147486817" r:id="rId9"/>
    <p:sldLayoutId id="2147486818" r:id="rId10"/>
    <p:sldLayoutId id="214748681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6834" r:id="rId1"/>
    <p:sldLayoutId id="2147486835" r:id="rId2"/>
    <p:sldLayoutId id="2147486836" r:id="rId3"/>
    <p:sldLayoutId id="2147486837" r:id="rId4"/>
    <p:sldLayoutId id="2147486838" r:id="rId5"/>
    <p:sldLayoutId id="2147486839" r:id="rId6"/>
    <p:sldLayoutId id="2147486840" r:id="rId7"/>
    <p:sldLayoutId id="2147486841" r:id="rId8"/>
    <p:sldLayoutId id="2147486842" r:id="rId9"/>
    <p:sldLayoutId id="2147486843" r:id="rId10"/>
    <p:sldLayoutId id="2147486844" r:id="rId11"/>
    <p:sldLayoutId id="2147486847" r:id="rId12"/>
    <p:sldLayoutId id="2147486860" r:id="rId13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6849" r:id="rId1"/>
    <p:sldLayoutId id="2147486850" r:id="rId2"/>
    <p:sldLayoutId id="2147486851" r:id="rId3"/>
    <p:sldLayoutId id="2147486852" r:id="rId4"/>
    <p:sldLayoutId id="2147486853" r:id="rId5"/>
    <p:sldLayoutId id="2147486854" r:id="rId6"/>
    <p:sldLayoutId id="2147486855" r:id="rId7"/>
    <p:sldLayoutId id="2147486856" r:id="rId8"/>
    <p:sldLayoutId id="2147486857" r:id="rId9"/>
    <p:sldLayoutId id="2147486858" r:id="rId10"/>
    <p:sldLayoutId id="21474868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Box 3"/>
          <p:cNvSpPr txBox="1">
            <a:spLocks noChangeArrowheads="1"/>
          </p:cNvSpPr>
          <p:nvPr/>
        </p:nvSpPr>
        <p:spPr bwMode="auto">
          <a:xfrm>
            <a:off x="-468560" y="2780928"/>
            <a:ext cx="673224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zh-TW" sz="4400" b="1" dirty="0" smtClean="0">
                <a:solidFill>
                  <a:srgbClr val="0606D8"/>
                </a:solidFill>
                <a:latin typeface="標楷體" pitchFamily="65" charset="-120"/>
                <a:ea typeface="標楷體" pitchFamily="65" charset="-120"/>
              </a:rPr>
              <a:t>2021</a:t>
            </a:r>
            <a:r>
              <a:rPr lang="zh-TW" altLang="en-US" sz="4400" b="1" dirty="0" smtClean="0">
                <a:solidFill>
                  <a:srgbClr val="0606D8"/>
                </a:solidFill>
                <a:latin typeface="標楷體" pitchFamily="65" charset="-120"/>
                <a:ea typeface="標楷體" pitchFamily="65" charset="-120"/>
              </a:rPr>
              <a:t>年</a:t>
            </a:r>
            <a:r>
              <a:rPr lang="zh-TW" altLang="en-US" sz="4400" b="1" dirty="0" smtClean="0">
                <a:solidFill>
                  <a:srgbClr val="0606D8"/>
                </a:solidFill>
                <a:latin typeface="標楷體" pitchFamily="65" charset="-120"/>
                <a:ea typeface="標楷體" pitchFamily="65" charset="-120"/>
              </a:rPr>
              <a:t>第</a:t>
            </a:r>
            <a:r>
              <a:rPr lang="en-US" altLang="zh-TW" sz="4400" b="1" dirty="0" smtClean="0">
                <a:solidFill>
                  <a:srgbClr val="0606D8"/>
                </a:solidFill>
                <a:latin typeface="標楷體" pitchFamily="65" charset="-120"/>
                <a:ea typeface="標楷體" pitchFamily="65" charset="-120"/>
              </a:rPr>
              <a:t>3</a:t>
            </a:r>
            <a:r>
              <a:rPr lang="zh-TW" altLang="en-US" sz="4400" b="1" dirty="0" smtClean="0">
                <a:solidFill>
                  <a:srgbClr val="0606D8"/>
                </a:solidFill>
                <a:latin typeface="標楷體" pitchFamily="65" charset="-120"/>
                <a:ea typeface="標楷體" pitchFamily="65" charset="-120"/>
              </a:rPr>
              <a:t>季</a:t>
            </a:r>
            <a:endParaRPr lang="en-US" altLang="zh-TW" sz="4400" b="1" dirty="0" smtClean="0">
              <a:solidFill>
                <a:srgbClr val="0606D8"/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4400" b="1" dirty="0" smtClean="0">
                <a:solidFill>
                  <a:srgbClr val="0606D8"/>
                </a:solidFill>
                <a:latin typeface="標楷體" pitchFamily="65" charset="-120"/>
                <a:ea typeface="標楷體" pitchFamily="65" charset="-120"/>
              </a:rPr>
              <a:t>法人說明會</a:t>
            </a:r>
            <a:endParaRPr lang="zh-CN" altLang="en-US" sz="4400" b="1" dirty="0">
              <a:solidFill>
                <a:srgbClr val="0606D8"/>
              </a:solidFill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40963" name="Picture 2" descr="http://192.168.200.249/zpkm/aa30/HRM/welcome/a_cis/ZIPPY%E8%A6%8F%E7%AF%84/%E9%80%8F%E6%98%8E/CIS-05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15888"/>
            <a:ext cx="6516688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64" name="TextBox 3"/>
          <p:cNvSpPr txBox="1">
            <a:spLocks noChangeArrowheads="1"/>
          </p:cNvSpPr>
          <p:nvPr/>
        </p:nvSpPr>
        <p:spPr bwMode="auto">
          <a:xfrm>
            <a:off x="0" y="5300663"/>
            <a:ext cx="60118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zh-TW" altLang="en-US" sz="2800" b="1" dirty="0">
                <a:solidFill>
                  <a:srgbClr val="0606D8"/>
                </a:solidFill>
                <a:latin typeface="標楷體" pitchFamily="65" charset="-120"/>
                <a:ea typeface="標楷體" pitchFamily="65" charset="-120"/>
              </a:rPr>
              <a:t>新巨股票代號 </a:t>
            </a:r>
            <a:r>
              <a:rPr lang="en-US" altLang="zh-TW" sz="2800" b="1" dirty="0">
                <a:solidFill>
                  <a:srgbClr val="0606D8"/>
                </a:solidFill>
                <a:latin typeface="標楷體" pitchFamily="65" charset="-120"/>
                <a:ea typeface="標楷體" pitchFamily="65" charset="-120"/>
              </a:rPr>
              <a:t>: 2420</a:t>
            </a:r>
            <a:endParaRPr lang="zh-CN" altLang="en-US" sz="2800" b="1" dirty="0">
              <a:solidFill>
                <a:srgbClr val="0606D8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827584" y="1700808"/>
            <a:ext cx="799288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0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本公司並未發佈財務預測，本簡報所作有關本公司財務上、業務上、</a:t>
            </a:r>
            <a:r>
              <a:rPr lang="en-US" altLang="zh-TW" sz="20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Q&amp;A</a:t>
            </a:r>
            <a:r>
              <a:rPr lang="zh-TW" altLang="en-US" sz="20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之說明，若涉及未來公司經營與產業發展上之見解，可能與未來實際結果存有差異。此差異其造成之原因可能包括市場需求變化、價格波動、競爭行為、國際經濟狀況、匯率波動、上下游供應鏈等其他各種本公司所不能掌握之風險因素。 </a:t>
            </a:r>
            <a:endParaRPr lang="en-US" altLang="zh-TW" sz="2000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endParaRPr lang="zh-TW" altLang="en-US" sz="2000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267744" y="332656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zh-TW" altLang="en-US" sz="3200" b="1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免責聲明 </a:t>
            </a:r>
            <a:r>
              <a:rPr lang="en-US" altLang="zh-TW" sz="3200" b="1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矩形 2"/>
          <p:cNvSpPr>
            <a:spLocks noChangeArrowheads="1"/>
          </p:cNvSpPr>
          <p:nvPr/>
        </p:nvSpPr>
        <p:spPr bwMode="auto">
          <a:xfrm>
            <a:off x="1619672" y="476672"/>
            <a:ext cx="388843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TW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2021</a:t>
            </a:r>
            <a:r>
              <a:rPr lang="zh-TW" alt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年</a:t>
            </a:r>
            <a:r>
              <a:rPr lang="zh-TW" alt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前三季營運表現</a:t>
            </a:r>
            <a:endParaRPr lang="en-US" altLang="zh-TW" sz="28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6" name="矩形 2"/>
          <p:cNvSpPr>
            <a:spLocks noChangeArrowheads="1"/>
          </p:cNvSpPr>
          <p:nvPr/>
        </p:nvSpPr>
        <p:spPr bwMode="auto">
          <a:xfrm>
            <a:off x="467544" y="6165304"/>
            <a:ext cx="294503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1600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(</a:t>
            </a:r>
            <a:r>
              <a:rPr lang="zh-TW" altLang="en-US" sz="1600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註</a:t>
            </a:r>
            <a:r>
              <a:rPr lang="en-US" altLang="zh-TW" sz="1600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) </a:t>
            </a:r>
            <a:r>
              <a:rPr lang="zh-TW" altLang="en-US" sz="1600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資料來源</a:t>
            </a:r>
            <a:r>
              <a:rPr lang="en-US" altLang="zh-TW" sz="1600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: </a:t>
            </a:r>
            <a:r>
              <a:rPr lang="zh-TW" altLang="en-US" sz="1600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合併綜合損益表</a:t>
            </a:r>
            <a:endParaRPr lang="zh-TW" altLang="en-US" sz="1600" dirty="0">
              <a:solidFill>
                <a:schemeClr val="tx1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graphicFrame>
        <p:nvGraphicFramePr>
          <p:cNvPr id="7" name="表格 6"/>
          <p:cNvGraphicFramePr>
            <a:graphicFrameLocks noGrp="1"/>
          </p:cNvGraphicFramePr>
          <p:nvPr/>
        </p:nvGraphicFramePr>
        <p:xfrm>
          <a:off x="539552" y="1628800"/>
          <a:ext cx="8122975" cy="4356000"/>
        </p:xfrm>
        <a:graphic>
          <a:graphicData uri="http://schemas.openxmlformats.org/drawingml/2006/table">
            <a:tbl>
              <a:tblPr/>
              <a:tblGrid>
                <a:gridCol w="3024336"/>
                <a:gridCol w="1152128"/>
                <a:gridCol w="936104"/>
                <a:gridCol w="72008"/>
                <a:gridCol w="1080120"/>
                <a:gridCol w="936104"/>
                <a:gridCol w="72008"/>
                <a:gridCol w="850167"/>
              </a:tblGrid>
              <a:tr h="3960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單位</a:t>
                      </a:r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: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新台幣千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元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797" marR="5797" marT="57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2021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lang="zh-TW" altLang="en-US" sz="16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前三季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797" marR="5797" marT="57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5797" marR="5797" marT="57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2020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lang="zh-TW" altLang="en-US" sz="16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前三季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797" marR="5797" marT="57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5797" marR="5797" marT="5797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成長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797" marR="5797" marT="5797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396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金額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797" marR="5797" marT="57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5797" marR="5797" marT="579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797" marR="5797" marT="57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金額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797" marR="5797" marT="57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5797" marR="5797" marT="5797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5797" marR="5797" marT="5797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5797" marR="5797" marT="5797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營業收入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797" marR="5797" marT="57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2,015,697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100.00%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1,791,725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100.00%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12.50%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營業毛利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797" marR="5797" marT="57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775,617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38.48%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670,641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37.43%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15.65%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營業費用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797" marR="5797" marT="57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294,660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14.62%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307,678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17.17%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-4.23%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營業淨利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797" marR="5797" marT="57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480,957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23.86%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362,963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20.26%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32.51%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營業外收入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及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支出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797" marR="5797" marT="57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66,353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3.29%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39,711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2.22%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67.09%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稅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前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淨利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797" marR="5797" marT="57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547,310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27.15%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402,674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22.47%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35.92%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本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期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淨利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797" marR="5797" marT="57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430,457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21.36%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328,041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18.31%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31.22%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70C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淨利</a:t>
                      </a:r>
                      <a:r>
                        <a:rPr lang="en-US" altLang="zh-TW" sz="1600" b="0" i="0" u="none" strike="noStrike" dirty="0">
                          <a:solidFill>
                            <a:srgbClr val="0070C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-</a:t>
                      </a:r>
                      <a:r>
                        <a:rPr lang="zh-TW" altLang="en-US" sz="1600" b="0" i="0" u="none" strike="noStrike" dirty="0">
                          <a:solidFill>
                            <a:srgbClr val="0070C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歸屬母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公司</a:t>
                      </a:r>
                      <a:endParaRPr lang="en-US" sz="1600" b="0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797" marR="5797" marT="57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429,780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21.32%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327,092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18.26%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31.39%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每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股盈餘</a:t>
                      </a:r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-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歸屬母公司</a:t>
                      </a:r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(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元</a:t>
                      </a:r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797" marR="5797" marT="57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2.82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2.14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2"/>
          <p:cNvSpPr>
            <a:spLocks noChangeArrowheads="1"/>
          </p:cNvSpPr>
          <p:nvPr/>
        </p:nvSpPr>
        <p:spPr bwMode="auto">
          <a:xfrm>
            <a:off x="1547664" y="476672"/>
            <a:ext cx="377539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800" b="1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2021</a:t>
            </a:r>
            <a:r>
              <a:rPr lang="zh-TW" altLang="en-US" sz="2800" b="1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年</a:t>
            </a:r>
            <a:r>
              <a:rPr lang="zh-TW" altLang="en-US" sz="2800" b="1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第三季營運表現</a:t>
            </a:r>
            <a:endParaRPr lang="en-US" altLang="zh-TW" sz="2800" b="1" dirty="0" smtClean="0">
              <a:solidFill>
                <a:schemeClr val="accent1">
                  <a:lumMod val="75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矩形 2"/>
          <p:cNvSpPr>
            <a:spLocks noChangeArrowheads="1"/>
          </p:cNvSpPr>
          <p:nvPr/>
        </p:nvSpPr>
        <p:spPr bwMode="auto">
          <a:xfrm>
            <a:off x="395536" y="6165304"/>
            <a:ext cx="2427268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1300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(</a:t>
            </a:r>
            <a:r>
              <a:rPr lang="zh-TW" altLang="en-US" sz="1300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註</a:t>
            </a:r>
            <a:r>
              <a:rPr lang="en-US" altLang="zh-TW" sz="1300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) </a:t>
            </a:r>
            <a:r>
              <a:rPr lang="zh-TW" altLang="en-US" sz="1300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資料來源</a:t>
            </a:r>
            <a:r>
              <a:rPr lang="en-US" altLang="zh-TW" sz="1300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: </a:t>
            </a:r>
            <a:r>
              <a:rPr lang="zh-TW" altLang="en-US" sz="1300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合併綜合損益表</a:t>
            </a:r>
            <a:endParaRPr lang="zh-TW" altLang="en-US" sz="1300" dirty="0">
              <a:solidFill>
                <a:schemeClr val="tx1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395536" y="1628798"/>
          <a:ext cx="8280922" cy="4392487"/>
        </p:xfrm>
        <a:graphic>
          <a:graphicData uri="http://schemas.openxmlformats.org/drawingml/2006/table">
            <a:tbl>
              <a:tblPr/>
              <a:tblGrid>
                <a:gridCol w="2016225"/>
                <a:gridCol w="792088"/>
                <a:gridCol w="792088"/>
                <a:gridCol w="72008"/>
                <a:gridCol w="733952"/>
                <a:gridCol w="759718"/>
                <a:gridCol w="75972"/>
                <a:gridCol w="662605"/>
                <a:gridCol w="72008"/>
                <a:gridCol w="708851"/>
                <a:gridCol w="835688"/>
                <a:gridCol w="75972"/>
                <a:gridCol w="683747"/>
              </a:tblGrid>
              <a:tr h="39931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單位</a:t>
                      </a:r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:</a:t>
                      </a:r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新台幣千元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20</a:t>
                      </a:r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21</a:t>
                      </a:r>
                      <a:r>
                        <a:rPr lang="fr-FR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 </a:t>
                      </a:r>
                      <a:r>
                        <a:rPr lang="fr-FR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第</a:t>
                      </a:r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三</a:t>
                      </a:r>
                      <a:r>
                        <a:rPr lang="fr-FR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季</a:t>
                      </a:r>
                      <a:endParaRPr lang="fr-FR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20</a:t>
                      </a:r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21</a:t>
                      </a:r>
                      <a:r>
                        <a:rPr lang="fr-FR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 </a:t>
                      </a:r>
                      <a:r>
                        <a:rPr lang="fr-FR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第</a:t>
                      </a:r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二</a:t>
                      </a:r>
                      <a:r>
                        <a:rPr lang="fr-FR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季</a:t>
                      </a:r>
                      <a:endParaRPr lang="fr-FR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4412" marR="4412" marT="44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季</a:t>
                      </a:r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成長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20</a:t>
                      </a:r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20</a:t>
                      </a:r>
                      <a:r>
                        <a:rPr lang="fr-FR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 </a:t>
                      </a:r>
                      <a:r>
                        <a:rPr lang="fr-FR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第</a:t>
                      </a:r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三</a:t>
                      </a:r>
                      <a:r>
                        <a:rPr lang="fr-FR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季</a:t>
                      </a:r>
                      <a:endParaRPr lang="fr-FR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4412" marR="4412" marT="44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季</a:t>
                      </a:r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成長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39931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金額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4412" marR="4412" marT="4412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金額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4412" marR="4412" marT="44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4412" marR="4412" marT="44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4412" marR="4412" marT="4412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金額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4412" marR="4412" marT="44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4412" marR="4412" marT="44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4412" marR="4412" marT="4412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399317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營業收入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713,374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100.00%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730,140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100.00%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-2.30%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676,967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100.00%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5.38%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99317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營業毛利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281,217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39.42%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282,028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38.63%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-0.29%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254,636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37.61%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10.44%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9317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營業費用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91,135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12.78%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106,051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14.52%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-14.06%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97,027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14.33%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-6.07%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9317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營業淨利 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190,082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26.65%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175,977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24.10%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8.02%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157,609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23.28%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20.60%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9317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營業外收入</a:t>
                      </a:r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及</a:t>
                      </a:r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支出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29,102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4.08%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20,595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2.82%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41.31%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7,105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1.05%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309.60%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9317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稅</a:t>
                      </a:r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前</a:t>
                      </a:r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淨利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219,184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30.72%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196,572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26.92%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11.50%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164,714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24.33%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33.07%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9317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本</a:t>
                      </a:r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期</a:t>
                      </a:r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淨利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174,457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24.46%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152,098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20.83%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14.70%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132,730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19.61%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31.44%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9317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 dirty="0">
                          <a:solidFill>
                            <a:srgbClr val="0070C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</a:t>
                      </a:r>
                      <a:r>
                        <a:rPr lang="zh-TW" altLang="en-US" sz="1300" b="0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</a:t>
                      </a:r>
                      <a:r>
                        <a:rPr lang="zh-TW" altLang="en-US" sz="1300" b="0" i="0" u="none" strike="noStrike" dirty="0">
                          <a:solidFill>
                            <a:srgbClr val="0070C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淨利</a:t>
                      </a:r>
                      <a:r>
                        <a:rPr lang="en-US" altLang="zh-TW" sz="1300" b="0" i="0" u="none" strike="noStrike" dirty="0">
                          <a:solidFill>
                            <a:srgbClr val="0070C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-</a:t>
                      </a:r>
                      <a:r>
                        <a:rPr lang="zh-TW" altLang="en-US" sz="1300" b="0" i="0" u="none" strike="noStrike" dirty="0">
                          <a:solidFill>
                            <a:srgbClr val="0070C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歸屬母</a:t>
                      </a:r>
                      <a:r>
                        <a:rPr lang="zh-TW" altLang="en-US" sz="1300" b="0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公司</a:t>
                      </a:r>
                      <a:endParaRPr lang="en-US" sz="1300" b="0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173,720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24.35%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152,250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20.85%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14.10%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131,810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19.47%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31.80%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9317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每</a:t>
                      </a:r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股盈餘</a:t>
                      </a:r>
                      <a:r>
                        <a:rPr lang="en-US" altLang="zh-TW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-</a:t>
                      </a:r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歸屬母公司</a:t>
                      </a:r>
                      <a:r>
                        <a:rPr lang="en-US" altLang="zh-TW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(</a:t>
                      </a:r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元</a:t>
                      </a:r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)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1.14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1.00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0.86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2"/>
          <p:cNvSpPr>
            <a:spLocks noChangeArrowheads="1"/>
          </p:cNvSpPr>
          <p:nvPr/>
        </p:nvSpPr>
        <p:spPr bwMode="auto">
          <a:xfrm>
            <a:off x="1547664" y="476672"/>
            <a:ext cx="741682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TW" altLang="en-US" sz="2800" b="1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合併綜合損益表</a:t>
            </a:r>
            <a:r>
              <a:rPr lang="en-US" altLang="zh-TW" sz="2800" b="1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sz="2800" b="1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營業外收入及支出</a:t>
            </a:r>
            <a:endParaRPr lang="en-US" altLang="zh-TW" sz="2800" b="1" dirty="0" smtClean="0">
              <a:solidFill>
                <a:schemeClr val="accent1">
                  <a:lumMod val="75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323528" y="1628799"/>
          <a:ext cx="8568951" cy="4392488"/>
        </p:xfrm>
        <a:graphic>
          <a:graphicData uri="http://schemas.openxmlformats.org/drawingml/2006/table">
            <a:tbl>
              <a:tblPr/>
              <a:tblGrid>
                <a:gridCol w="2531551"/>
                <a:gridCol w="1446600"/>
                <a:gridCol w="72330"/>
                <a:gridCol w="1446600"/>
                <a:gridCol w="72330"/>
                <a:gridCol w="1446600"/>
                <a:gridCol w="72330"/>
                <a:gridCol w="1480610"/>
              </a:tblGrid>
              <a:tr h="51777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單位</a:t>
                      </a:r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: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新台幣千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元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20</a:t>
                      </a:r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21</a:t>
                      </a:r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 </a:t>
                      </a:r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第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三</a:t>
                      </a:r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季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20</a:t>
                      </a:r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20</a:t>
                      </a:r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 </a:t>
                      </a:r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第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三</a:t>
                      </a:r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季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20</a:t>
                      </a:r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21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前三季</a:t>
                      </a:r>
                      <a:endParaRPr lang="en-US" altLang="zh-TW" sz="16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20</a:t>
                      </a:r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20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前三季</a:t>
                      </a:r>
                      <a:endParaRPr lang="en-US" altLang="zh-TW" sz="16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44381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金額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金額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金額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金額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56830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利息收入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1,481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1,360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3,980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7,240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6830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其他收入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31,892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30,616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96,310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86,678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6830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baseline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</a:t>
                      </a:r>
                      <a:r>
                        <a:rPr lang="zh-TW" altLang="en-US" sz="16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其他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利益</a:t>
                      </a:r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(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損失</a:t>
                      </a:r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(306)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(1,164)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(2,240)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(2,598)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6830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</a:t>
                      </a:r>
                      <a:r>
                        <a:rPr lang="zh-TW" altLang="en-US" sz="1600" b="0" i="0" u="none" strike="noStrike" kern="12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外幣</a:t>
                      </a:r>
                      <a:r>
                        <a:rPr lang="zh-TW" altLang="en-US" sz="1600" b="0" i="0" u="none" strike="noStrike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兌換利益</a:t>
                      </a:r>
                      <a:r>
                        <a:rPr lang="en-US" altLang="zh-TW" sz="1600" b="0" i="0" u="none" strike="noStrike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(</a:t>
                      </a:r>
                      <a:r>
                        <a:rPr lang="zh-TW" altLang="en-US" sz="1600" b="0" i="0" u="none" strike="noStrike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損失</a:t>
                      </a:r>
                      <a:r>
                        <a:rPr lang="en-US" altLang="zh-TW" sz="1600" b="0" i="0" u="none" strike="noStrike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)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 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(367)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(18,718)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(20,406)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(35,613)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6830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財務成本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(3,598)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(4,989)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(11,291)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(15,996)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89357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</a:t>
                      </a:r>
                      <a:r>
                        <a:rPr lang="zh-TW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營業</a:t>
                      </a:r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外收</a:t>
                      </a:r>
                      <a:r>
                        <a:rPr lang="en-US" altLang="zh-TW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(</a:t>
                      </a:r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支</a:t>
                      </a:r>
                      <a:r>
                        <a:rPr lang="en-US" altLang="zh-TW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)</a:t>
                      </a:r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總計 </a:t>
                      </a:r>
                      <a:endParaRPr lang="en-US" altLang="zh-TW" sz="1600" b="1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29,102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7,105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66,353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39,711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2"/>
          <p:cNvSpPr>
            <a:spLocks noChangeArrowheads="1"/>
          </p:cNvSpPr>
          <p:nvPr/>
        </p:nvSpPr>
        <p:spPr bwMode="auto">
          <a:xfrm>
            <a:off x="1547664" y="476672"/>
            <a:ext cx="611988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TW" alt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合併資產負債表</a:t>
            </a:r>
            <a:endParaRPr lang="en-US" altLang="zh-TW" sz="2800" b="1" dirty="0" smtClean="0">
              <a:solidFill>
                <a:schemeClr val="accent1">
                  <a:lumMod val="7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endParaRPr lang="zh-TW" altLang="en-US" sz="2000" b="1" dirty="0">
              <a:solidFill>
                <a:srgbClr val="0606D8"/>
              </a:solidFill>
              <a:latin typeface="標楷體" pitchFamily="65" charset="-120"/>
              <a:ea typeface="標楷體" pitchFamily="65" charset="-120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827585" y="1628804"/>
          <a:ext cx="7632848" cy="4400236"/>
        </p:xfrm>
        <a:graphic>
          <a:graphicData uri="http://schemas.openxmlformats.org/drawingml/2006/table">
            <a:tbl>
              <a:tblPr/>
              <a:tblGrid>
                <a:gridCol w="2170123"/>
                <a:gridCol w="1721132"/>
                <a:gridCol w="74832"/>
                <a:gridCol w="1870796"/>
                <a:gridCol w="74832"/>
                <a:gridCol w="1721133"/>
              </a:tblGrid>
              <a:tr h="35728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單位</a:t>
                      </a:r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: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新台幣千元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2021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9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月</a:t>
                      </a:r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30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日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2020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12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月</a:t>
                      </a:r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31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日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2020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9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月</a:t>
                      </a:r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30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日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35728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金額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金額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金額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367792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現金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1,095,658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688,556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1,299,262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67792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應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收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帳款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430,221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455,818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431,978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7792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存貨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771,437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670,125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718,564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7792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其他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流動資產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189,097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227,011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205,473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7792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非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流動資產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3,496,423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3,526,692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3,535,829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7792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資產</a:t>
                      </a:r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總計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5,982,836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5,568,202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6,191,106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7792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 流動負債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1,468,772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1,041,891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1,770,059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7792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非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流動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負債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1,236,593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1,274,688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1,288,248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5542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負債總計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2,705,365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2,316,579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3,058,307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7792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權益總計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3,277,471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3,251,623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3,132,799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2"/>
          <p:cNvSpPr>
            <a:spLocks noChangeArrowheads="1"/>
          </p:cNvSpPr>
          <p:nvPr/>
        </p:nvSpPr>
        <p:spPr bwMode="auto">
          <a:xfrm>
            <a:off x="1547664" y="476672"/>
            <a:ext cx="6912768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TW" altLang="en-US" sz="2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事業處合併營收比重</a:t>
            </a:r>
            <a:endParaRPr lang="en-US" altLang="zh-TW" sz="26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graphicFrame>
        <p:nvGraphicFramePr>
          <p:cNvPr id="4" name="圖表 3"/>
          <p:cNvGraphicFramePr/>
          <p:nvPr/>
        </p:nvGraphicFramePr>
        <p:xfrm>
          <a:off x="611560" y="1556792"/>
          <a:ext cx="7920880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708920"/>
            <a:ext cx="5796136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zh-TW" altLang="en-US" sz="5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提問與</a:t>
            </a:r>
            <a:r>
              <a:rPr lang="zh-TW" altLang="en-US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討論</a:t>
            </a:r>
            <a:endParaRPr lang="en-US" altLang="zh-TW" sz="54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pic>
        <p:nvPicPr>
          <p:cNvPr id="107524" name="Picture 2" descr="http://192.168.200.249/zpkm/aa30/HRM/welcome/a_cis/ZIPPY%E8%A6%8F%E7%AF%84/%E9%80%8F%E6%98%8E/CIS-05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6516688" cy="1585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4_自訂設計">
  <a:themeElements>
    <a:clrScheme name="24_自訂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4_自訂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4_自訂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4_自訂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4_自訂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4_自訂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4_自訂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4_自訂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4_自訂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4_自訂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4_自訂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4_自訂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4_自訂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4_自訂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自訂設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自訂設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9060</TotalTime>
  <Pages>0</Pages>
  <Words>670</Words>
  <Characters>0</Characters>
  <Application>Microsoft Office PowerPoint</Application>
  <PresentationFormat>如螢幕大小 (4:3)</PresentationFormat>
  <Lines>0</Lines>
  <Paragraphs>284</Paragraphs>
  <Slides>8</Slides>
  <Notes>4</Notes>
  <HiddenSlides>0</HiddenSlides>
  <MMClips>0</MMClips>
  <ScaleCrop>false</ScaleCrop>
  <HeadingPairs>
    <vt:vector size="4" baseType="variant">
      <vt:variant>
        <vt:lpstr>佈景主題</vt:lpstr>
      </vt:variant>
      <vt:variant>
        <vt:i4>3</vt:i4>
      </vt:variant>
      <vt:variant>
        <vt:lpstr>投影片標題</vt:lpstr>
      </vt:variant>
      <vt:variant>
        <vt:i4>8</vt:i4>
      </vt:variant>
    </vt:vector>
  </HeadingPairs>
  <TitlesOfParts>
    <vt:vector size="11" baseType="lpstr">
      <vt:lpstr>24_自訂設計</vt:lpstr>
      <vt:lpstr>自訂設計</vt:lpstr>
      <vt:lpstr>1_自訂設計</vt:lpstr>
      <vt:lpstr>投影片 1</vt:lpstr>
      <vt:lpstr>投影片 2</vt:lpstr>
      <vt:lpstr>投影片 3</vt:lpstr>
      <vt:lpstr>投影片 4</vt:lpstr>
      <vt:lpstr>投影片 5</vt:lpstr>
      <vt:lpstr>投影片 6</vt:lpstr>
      <vt:lpstr>投影片 7</vt:lpstr>
      <vt:lpstr>投影片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hope</dc:creator>
  <cp:lastModifiedBy>Ray</cp:lastModifiedBy>
  <cp:revision>470</cp:revision>
  <dcterms:modified xsi:type="dcterms:W3CDTF">2021-11-26T06:31:20Z</dcterms:modified>
</cp:coreProperties>
</file>