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07" r:id="rId1"/>
    <p:sldMasterId id="2147483696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481" r:id="rId4"/>
    <p:sldId id="483" r:id="rId5"/>
    <p:sldId id="484" r:id="rId6"/>
    <p:sldId id="485" r:id="rId7"/>
    <p:sldId id="486" r:id="rId8"/>
    <p:sldId id="479" r:id="rId9"/>
    <p:sldId id="477" r:id="rId10"/>
    <p:sldId id="48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D8"/>
    <a:srgbClr val="FFFFFF"/>
    <a:srgbClr val="FF0066"/>
    <a:srgbClr val="0000FF"/>
    <a:srgbClr val="FF3300"/>
    <a:srgbClr val="99CCFF"/>
    <a:srgbClr val="0066FF"/>
    <a:srgbClr val="017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47" autoAdjust="0"/>
  </p:normalViewPr>
  <p:slideViewPr>
    <p:cSldViewPr>
      <p:cViewPr>
        <p:scale>
          <a:sx n="150" d="100"/>
          <a:sy n="150" d="100"/>
        </p:scale>
        <p:origin x="-5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1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ren_chen\Downloads\&#27861;&#35498;&#26371;&#30452;&#26781;&#2229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法說會直條圖!$G$3</c:f>
              <c:strCache>
                <c:ptCount val="1"/>
                <c:pt idx="0">
                  <c:v>微動開關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法說會直條圖!$F$4:$F$11</c:f>
              <c:strCache>
                <c:ptCount val="8"/>
                <c:pt idx="0">
                  <c:v>2021 Q4</c:v>
                </c:pt>
                <c:pt idx="1">
                  <c:v>2022 Q1</c:v>
                </c:pt>
                <c:pt idx="2">
                  <c:v>2022 Q2</c:v>
                </c:pt>
                <c:pt idx="3">
                  <c:v>2022 Q3</c:v>
                </c:pt>
                <c:pt idx="4">
                  <c:v>2022 Q4</c:v>
                </c:pt>
                <c:pt idx="5">
                  <c:v>2023 Q1</c:v>
                </c:pt>
                <c:pt idx="6">
                  <c:v>2023 Q2</c:v>
                </c:pt>
                <c:pt idx="7">
                  <c:v>2023 Q3</c:v>
                </c:pt>
              </c:strCache>
            </c:strRef>
          </c:cat>
          <c:val>
            <c:numRef>
              <c:f>法說會直條圖!$G$4:$G$11</c:f>
              <c:numCache>
                <c:formatCode>0.00%</c:formatCode>
                <c:ptCount val="8"/>
                <c:pt idx="0">
                  <c:v>0.38980004944681379</c:v>
                </c:pt>
                <c:pt idx="1">
                  <c:v>0.40979236036594135</c:v>
                </c:pt>
                <c:pt idx="2">
                  <c:v>0.43070376093956209</c:v>
                </c:pt>
                <c:pt idx="3">
                  <c:v>0.40797048827954802</c:v>
                </c:pt>
                <c:pt idx="4">
                  <c:v>0.42617187566761067</c:v>
                </c:pt>
                <c:pt idx="5">
                  <c:v>0.49570178898512512</c:v>
                </c:pt>
                <c:pt idx="6">
                  <c:v>0.55444183888466336</c:v>
                </c:pt>
                <c:pt idx="7">
                  <c:v>0.55018724825250687</c:v>
                </c:pt>
              </c:numCache>
            </c:numRef>
          </c:val>
        </c:ser>
        <c:ser>
          <c:idx val="3"/>
          <c:order val="1"/>
          <c:tx>
            <c:strRef>
              <c:f>法說會直條圖!$H$3</c:f>
              <c:strCache>
                <c:ptCount val="1"/>
                <c:pt idx="0">
                  <c:v>電源供應器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法說會直條圖!$F$4:$F$11</c:f>
              <c:strCache>
                <c:ptCount val="8"/>
                <c:pt idx="0">
                  <c:v>2021 Q4</c:v>
                </c:pt>
                <c:pt idx="1">
                  <c:v>2022 Q1</c:v>
                </c:pt>
                <c:pt idx="2">
                  <c:v>2022 Q2</c:v>
                </c:pt>
                <c:pt idx="3">
                  <c:v>2022 Q3</c:v>
                </c:pt>
                <c:pt idx="4">
                  <c:v>2022 Q4</c:v>
                </c:pt>
                <c:pt idx="5">
                  <c:v>2023 Q1</c:v>
                </c:pt>
                <c:pt idx="6">
                  <c:v>2023 Q2</c:v>
                </c:pt>
                <c:pt idx="7">
                  <c:v>2023 Q3</c:v>
                </c:pt>
              </c:strCache>
            </c:strRef>
          </c:cat>
          <c:val>
            <c:numRef>
              <c:f>法說會直條圖!$H$4:$H$11</c:f>
              <c:numCache>
                <c:formatCode>0.00%</c:formatCode>
                <c:ptCount val="8"/>
                <c:pt idx="0">
                  <c:v>0.61019995055318621</c:v>
                </c:pt>
                <c:pt idx="1">
                  <c:v>0.59020763963405865</c:v>
                </c:pt>
                <c:pt idx="2">
                  <c:v>0.56929623906043791</c:v>
                </c:pt>
                <c:pt idx="3">
                  <c:v>0.59202951172045193</c:v>
                </c:pt>
                <c:pt idx="4">
                  <c:v>0.57382812433238939</c:v>
                </c:pt>
                <c:pt idx="5">
                  <c:v>0.50429821101487493</c:v>
                </c:pt>
                <c:pt idx="6">
                  <c:v>0.44555816111533664</c:v>
                </c:pt>
                <c:pt idx="7">
                  <c:v>0.44981275174749313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7354624"/>
        <c:axId val="115129088"/>
      </c:barChart>
      <c:catAx>
        <c:axId val="14735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5129088"/>
        <c:crosses val="autoZero"/>
        <c:auto val="1"/>
        <c:lblAlgn val="ctr"/>
        <c:lblOffset val="100"/>
        <c:noMultiLvlLbl val="0"/>
      </c:catAx>
      <c:valAx>
        <c:axId val="115129088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47354624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egendEntry>
        <c:idx val="1"/>
        <c:txPr>
          <a:bodyPr/>
          <a:lstStyle/>
          <a:p>
            <a:pPr>
              <a:defRPr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279A7B6D-1A2C-4660-BD05-70DDE92DAE70}" type="datetime1">
              <a:rPr lang="zh-TW" altLang="en-US"/>
              <a:pPr>
                <a:defRPr/>
              </a:pPr>
              <a:t>2023/11/14</a:t>
            </a:fld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FE9FB9A0-AE75-4E13-BFB0-2BE2E110AE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49964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B2D9534D-15B0-47CC-9372-A0C959E6F218}" type="datetime1">
              <a:rPr lang="zh-TW" altLang="en-US"/>
              <a:pPr>
                <a:defRPr/>
              </a:pPr>
              <a:t>2023/11/14</a:t>
            </a:fld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1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5CFD62E5-F9D7-41F0-90DE-EB32247BED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55738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929108-335C-4D0C-85B2-99AE2D7F4406}" type="slidenum">
              <a:rPr lang="zh-CN" altLang="en-US" smtClean="0"/>
              <a:pPr/>
              <a:t>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CB270F-5B79-486F-978B-A0059726796C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4E81945-F50A-4E18-BF23-91688C859104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3FB98C61-94C6-4AFB-B8B2-640B9D0897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8676AB5-4152-4E88-967E-479A55E3AE53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92B1F58-E843-4226-A9A2-5EAEE8B642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A7B31A-E4EC-4516-8D06-1BDA8BC10764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DDBFD60-E9E1-4F2B-975C-50A2C7969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F4382D-3985-4297-ABE3-5CE554716AD3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09060E8-BBFF-4D42-B632-7E8B79A352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7DF3620-FFCB-4C13-A9D9-4987B0A7EFD4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94B87B9-9208-43E4-B8C7-FB3CDB216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993B091-C43C-4654-8A43-EAA69FF97A23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9468193-9D54-4B13-AE35-818C6B3CAE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0955051-D87A-4B11-B579-85A86EF67841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B435E9-0FA4-4910-857E-C736F457A0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A3B06C1D-B4A6-4A9A-9A75-4E328887BAA4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C004169-8151-45CD-B4BF-8630BD14C0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FFF9FB1-5435-4B32-A580-03E71810E32B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9157E90-12CC-4B32-9703-E6F4B5451B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0314AB-027F-4AE6-B5E8-67BC217122D6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3488CDF-8B9F-4CBD-8587-13EC5F1D8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8651ECE-EB54-41DD-A849-EB2A6FA6B8E7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E175E55-4DB3-4DFA-9BDD-9010418491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A653D9-3133-432C-9FF5-FAB88D4D3CAE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2FE9C0C-D0EC-4FA7-98E2-3BD31ABCB6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bgk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5A0DE81-1E08-4663-9772-E3E99199CE4A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89C36F0-9CBD-403C-8B81-9FC0215A00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2C1F9F6-A957-4247-8233-B5D801F68D70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CBFC4B5-7054-4C39-95D3-C5F79C7219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A6E1D8A-6864-40E4-B9B2-5E868EAD42D6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6AA94B6-B161-4077-8C62-FB56ADFB6D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841B743-12E6-4EEB-B8DA-76C9DB03BBE2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4BE7EF2-2AD9-4E80-B492-02B999DB1E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7329605-CE75-40ED-972A-B7ED8CBACD49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8808AB-2B60-46DC-80AB-3F4D2C3A64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B613C9D-48CF-4547-B447-3E61805E3AB6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0B40920-B543-4A97-B40A-AB264736C9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F6CC572C-06D3-4002-81DC-700A80DE27EF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5788721-EA65-458B-80A1-490201957C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9CD9A74-B8D1-41AC-AC59-E93A097043F2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54230A1-5CF5-4B16-9767-D9EE282867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5E36AB-7E46-4AF2-B019-1892478550F8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554FA46-936B-46D1-A3B0-0D08BF2166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73B2D4C8-A77F-46F1-AC1B-08FA1CA17EA6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5BAEB7E-E303-4A3D-ABE0-F00D68EC8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F6A9C2C-76C7-46B5-8C60-9708E919F0C0}" type="datetime1">
              <a:rPr lang="zh-TW" altLang="en-US" smtClean="0"/>
              <a:pPr>
                <a:defRPr/>
              </a:pPr>
              <a:t>2023/11/14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5586C4B-740D-4F98-9CE9-C360E2CD7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09" r:id="rId1"/>
    <p:sldLayoutId id="2147486810" r:id="rId2"/>
    <p:sldLayoutId id="2147486811" r:id="rId3"/>
    <p:sldLayoutId id="2147486812" r:id="rId4"/>
    <p:sldLayoutId id="2147486813" r:id="rId5"/>
    <p:sldLayoutId id="2147486814" r:id="rId6"/>
    <p:sldLayoutId id="2147486815" r:id="rId7"/>
    <p:sldLayoutId id="2147486816" r:id="rId8"/>
    <p:sldLayoutId id="2147486817" r:id="rId9"/>
    <p:sldLayoutId id="2147486818" r:id="rId10"/>
    <p:sldLayoutId id="2147486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34" r:id="rId1"/>
    <p:sldLayoutId id="2147486835" r:id="rId2"/>
    <p:sldLayoutId id="2147486836" r:id="rId3"/>
    <p:sldLayoutId id="2147486837" r:id="rId4"/>
    <p:sldLayoutId id="2147486838" r:id="rId5"/>
    <p:sldLayoutId id="2147486839" r:id="rId6"/>
    <p:sldLayoutId id="2147486840" r:id="rId7"/>
    <p:sldLayoutId id="2147486841" r:id="rId8"/>
    <p:sldLayoutId id="2147486842" r:id="rId9"/>
    <p:sldLayoutId id="2147486843" r:id="rId10"/>
    <p:sldLayoutId id="2147486844" r:id="rId11"/>
    <p:sldLayoutId id="2147486847" r:id="rId12"/>
    <p:sldLayoutId id="214748686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49" r:id="rId1"/>
    <p:sldLayoutId id="2147486850" r:id="rId2"/>
    <p:sldLayoutId id="2147486851" r:id="rId3"/>
    <p:sldLayoutId id="2147486852" r:id="rId4"/>
    <p:sldLayoutId id="2147486853" r:id="rId5"/>
    <p:sldLayoutId id="2147486854" r:id="rId6"/>
    <p:sldLayoutId id="2147486855" r:id="rId7"/>
    <p:sldLayoutId id="2147486856" r:id="rId8"/>
    <p:sldLayoutId id="2147486857" r:id="rId9"/>
    <p:sldLayoutId id="2147486858" r:id="rId10"/>
    <p:sldLayoutId id="21474868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-468560" y="2780928"/>
            <a:ext cx="6732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2023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年第</a:t>
            </a:r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季</a:t>
            </a:r>
            <a:endParaRPr lang="en-US" altLang="zh-TW" sz="4400" b="1" dirty="0" smtClean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法人說明會</a:t>
            </a:r>
            <a:endParaRPr lang="zh-CN" altLang="en-US" sz="44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63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65166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0" y="5300663"/>
            <a:ext cx="601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新巨股票代號 </a:t>
            </a:r>
            <a:r>
              <a:rPr lang="en-US" altLang="zh-TW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: 2420</a:t>
            </a:r>
            <a:endParaRPr lang="zh-CN" altLang="en-US" sz="28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827584" y="170080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本公司並未發佈財務預測，本簡報所作有關本公司財務上、業務上、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Q&amp;A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之說明，若涉及未來公司經營與產業發展上之見解，可能與未來實際結果存有差異。此差異其造成之原因可能包括市場需求變化、價格波動、競爭行為、國際經濟狀況、匯率波動、上下游供應鏈等其他各種本公司所不能掌握之風險因素。 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77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免責聲明 </a:t>
            </a:r>
            <a:r>
              <a:rPr lang="en-US" altLang="zh-TW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矩形 2"/>
          <p:cNvSpPr>
            <a:spLocks noChangeArrowheads="1"/>
          </p:cNvSpPr>
          <p:nvPr/>
        </p:nvSpPr>
        <p:spPr bwMode="auto">
          <a:xfrm>
            <a:off x="1619672" y="476672"/>
            <a:ext cx="38884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2023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年前三季營運表現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467544" y="6165304"/>
            <a:ext cx="2945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6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892823"/>
              </p:ext>
            </p:extLst>
          </p:nvPr>
        </p:nvGraphicFramePr>
        <p:xfrm>
          <a:off x="539552" y="1628800"/>
          <a:ext cx="8122975" cy="4356000"/>
        </p:xfrm>
        <a:graphic>
          <a:graphicData uri="http://schemas.openxmlformats.org/drawingml/2006/table">
            <a:tbl>
              <a:tblPr/>
              <a:tblGrid>
                <a:gridCol w="3024336"/>
                <a:gridCol w="1152128"/>
                <a:gridCol w="936104"/>
                <a:gridCol w="72008"/>
                <a:gridCol w="1080120"/>
                <a:gridCol w="936104"/>
                <a:gridCol w="72008"/>
                <a:gridCol w="850167"/>
              </a:tblGrid>
              <a:tr h="396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1,623,015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2,057,066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-21.10%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691,358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42.60%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857,137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41.67%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-19.34%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280,141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17.26%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308,141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14.98%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-9.09%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411,217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25.34%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548,996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26.69%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-25.10%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137,138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8.45%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139,676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6.79%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-1.82%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548,355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33.79%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688,672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33.48%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-20.38%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435,614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26.84%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536,583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26.08%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-18.82%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淨利</a:t>
                      </a:r>
                      <a:r>
                        <a:rPr lang="en-US" altLang="zh-TW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437,902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26.98%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534,838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26.00%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-18.12%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2.87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3.50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67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3775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2023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年第三季營運表現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395536" y="6165304"/>
            <a:ext cx="24272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3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014349"/>
              </p:ext>
            </p:extLst>
          </p:nvPr>
        </p:nvGraphicFramePr>
        <p:xfrm>
          <a:off x="395536" y="1628798"/>
          <a:ext cx="8280922" cy="4392487"/>
        </p:xfrm>
        <a:graphic>
          <a:graphicData uri="http://schemas.openxmlformats.org/drawingml/2006/table">
            <a:tbl>
              <a:tblPr/>
              <a:tblGrid>
                <a:gridCol w="2016225"/>
                <a:gridCol w="792088"/>
                <a:gridCol w="792088"/>
                <a:gridCol w="72008"/>
                <a:gridCol w="733952"/>
                <a:gridCol w="759718"/>
                <a:gridCol w="75972"/>
                <a:gridCol w="662605"/>
                <a:gridCol w="72008"/>
                <a:gridCol w="708851"/>
                <a:gridCol w="835688"/>
                <a:gridCol w="75972"/>
                <a:gridCol w="683747"/>
              </a:tblGrid>
              <a:tr h="399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530,045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537,739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-1.43%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688,540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-23.02%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238,658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45.03%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231,533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43.06%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3.08%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302,326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43.91%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-21.06%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91,937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17.35%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98,785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18.37%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-6.93%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95,634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13.89%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-3.87%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146,721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27.68%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132,748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24.69%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10.53%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206,692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30.02%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-29.01%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48,973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9.24%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54,450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10.13%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-10.06%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54,527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7.92%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-10.19%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195,694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36.92%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187,198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34.81%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4.54%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261,219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37.94%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-25.08%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157,552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29.72%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146,698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27.28%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7.40%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204,055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29.64%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-22.79%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r>
                        <a:rPr lang="en-US" altLang="zh-TW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3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158,238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29.85%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147,978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27.52%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6.93%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202,900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29.47%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-22.01%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1.04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0.97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1.33 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47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合併綜合損益表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營業外收入及支出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10761"/>
              </p:ext>
            </p:extLst>
          </p:nvPr>
        </p:nvGraphicFramePr>
        <p:xfrm>
          <a:off x="323528" y="1628799"/>
          <a:ext cx="8568951" cy="4392488"/>
        </p:xfrm>
        <a:graphic>
          <a:graphicData uri="http://schemas.openxmlformats.org/drawingml/2006/table">
            <a:tbl>
              <a:tblPr/>
              <a:tblGrid>
                <a:gridCol w="2531551"/>
                <a:gridCol w="1446600"/>
                <a:gridCol w="72330"/>
                <a:gridCol w="1446600"/>
                <a:gridCol w="72330"/>
                <a:gridCol w="1446600"/>
                <a:gridCol w="72330"/>
                <a:gridCol w="1480610"/>
              </a:tblGrid>
              <a:tr h="5177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438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利息收入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3,081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1,153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12,754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2,612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其他收入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37,999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31,505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112,034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101,013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利益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(610)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(12)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(245)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(3,995)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外幣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兌換利益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14,517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26,836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29,991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53,170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財務成本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(6,014)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(4,955)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(17,396)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13,124)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35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營業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外收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altLang="zh-TW" sz="16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48,973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54,527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137,138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139,676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1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119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合併資產負債表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783022"/>
              </p:ext>
            </p:extLst>
          </p:nvPr>
        </p:nvGraphicFramePr>
        <p:xfrm>
          <a:off x="827585" y="1469284"/>
          <a:ext cx="7632848" cy="4768028"/>
        </p:xfrm>
        <a:graphic>
          <a:graphicData uri="http://schemas.openxmlformats.org/drawingml/2006/table">
            <a:tbl>
              <a:tblPr/>
              <a:tblGrid>
                <a:gridCol w="2170123"/>
                <a:gridCol w="1721132"/>
                <a:gridCol w="74832"/>
                <a:gridCol w="1870796"/>
                <a:gridCol w="74832"/>
                <a:gridCol w="1721133"/>
              </a:tblGrid>
              <a:tr h="3572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7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現金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739,344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719,386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543,557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應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收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帳款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285,691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370,964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444,453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存貨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654,403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889,267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939,528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189,091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148,129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162,850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3,417,067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3,459,253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3,481,615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資產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5,285,596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5,586,999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5,572,003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 應付帳款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144,334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263,342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350,524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409,233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475,825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484,132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非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1,111,446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1,150,817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1,174,989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4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負債總計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1,665,013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1,889,984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2,009,645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權益總計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3,620,583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3,697,015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3,562,358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91276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事業處合併營收比重</a:t>
            </a:r>
            <a:endParaRPr lang="en-US" altLang="zh-TW" sz="2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5" name="圖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837721"/>
              </p:ext>
            </p:extLst>
          </p:nvPr>
        </p:nvGraphicFramePr>
        <p:xfrm>
          <a:off x="611560" y="1772816"/>
          <a:ext cx="79208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920"/>
            <a:ext cx="57961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提問與</a:t>
            </a:r>
            <a:r>
              <a:rPr lang="zh-TW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</a:t>
            </a:r>
            <a:endParaRPr lang="en-US" altLang="zh-TW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7524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16688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_自訂設計">
  <a:themeElements>
    <a:clrScheme name="24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4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9397</TotalTime>
  <Pages>0</Pages>
  <Words>682</Words>
  <Characters>0</Characters>
  <Application>Microsoft Office PowerPoint</Application>
  <PresentationFormat>如螢幕大小 (4:3)</PresentationFormat>
  <Lines>0</Lines>
  <Paragraphs>288</Paragraphs>
  <Slides>8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24_自訂設計</vt:lpstr>
      <vt:lpstr>自訂設計</vt:lpstr>
      <vt:lpstr>1_自訂設計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hope</dc:creator>
  <cp:lastModifiedBy>陳玉潔</cp:lastModifiedBy>
  <cp:revision>510</cp:revision>
  <dcterms:modified xsi:type="dcterms:W3CDTF">2023-11-14T02:20:58Z</dcterms:modified>
</cp:coreProperties>
</file>