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2"/>
  </p:notesMasterIdLst>
  <p:handoutMasterIdLst>
    <p:handoutMasterId r:id="rId13"/>
  </p:handoutMasterIdLst>
  <p:sldIdLst>
    <p:sldId id="482" r:id="rId4"/>
    <p:sldId id="483" r:id="rId5"/>
    <p:sldId id="484" r:id="rId6"/>
    <p:sldId id="485" r:id="rId7"/>
    <p:sldId id="486" r:id="rId8"/>
    <p:sldId id="479" r:id="rId9"/>
    <p:sldId id="477" r:id="rId10"/>
    <p:sldId id="481" r:id="rId11"/>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D8"/>
    <a:srgbClr val="FFFFFF"/>
    <a:srgbClr val="FF0066"/>
    <a:srgbClr val="0000FF"/>
    <a:srgbClr val="FF3300"/>
    <a:srgbClr val="99CCFF"/>
    <a:srgbClr val="0066FF"/>
    <a:srgbClr val="017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10" autoAdjust="0"/>
  </p:normalViewPr>
  <p:slideViewPr>
    <p:cSldViewPr>
      <p:cViewPr>
        <p:scale>
          <a:sx n="125" d="100"/>
          <a:sy n="125" d="100"/>
        </p:scale>
        <p:origin x="-1224" y="714"/>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ren_chen\Downloads\&#27861;&#35498;&#26371;&#30452;&#26781;&#2229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stacked"/>
        <c:varyColors val="0"/>
        <c:ser>
          <c:idx val="1"/>
          <c:order val="0"/>
          <c:tx>
            <c:strRef>
              <c:f>'法說會直條圖 (2)'!$G$3</c:f>
              <c:strCache>
                <c:ptCount val="1"/>
                <c:pt idx="0">
                  <c:v>SWITCH</c:v>
                </c:pt>
              </c:strCache>
            </c:strRef>
          </c:tx>
          <c:invertIfNegative val="0"/>
          <c:dLbls>
            <c:showLegendKey val="0"/>
            <c:showVal val="1"/>
            <c:showCatName val="0"/>
            <c:showSerName val="0"/>
            <c:showPercent val="0"/>
            <c:showBubbleSize val="0"/>
            <c:showLeaderLines val="0"/>
          </c:dLbls>
          <c:cat>
            <c:strRef>
              <c:f>'法說會直條圖 (2)'!$F$4:$F$11</c:f>
              <c:strCache>
                <c:ptCount val="8"/>
                <c:pt idx="0">
                  <c:v>2021 Q4</c:v>
                </c:pt>
                <c:pt idx="1">
                  <c:v>2022 Q1</c:v>
                </c:pt>
                <c:pt idx="2">
                  <c:v>2022 Q2</c:v>
                </c:pt>
                <c:pt idx="3">
                  <c:v>2022 Q3</c:v>
                </c:pt>
                <c:pt idx="4">
                  <c:v>2022 Q4</c:v>
                </c:pt>
                <c:pt idx="5">
                  <c:v>2023 Q1</c:v>
                </c:pt>
                <c:pt idx="6">
                  <c:v>2023 Q2</c:v>
                </c:pt>
                <c:pt idx="7">
                  <c:v>2023 Q3</c:v>
                </c:pt>
              </c:strCache>
            </c:strRef>
          </c:cat>
          <c:val>
            <c:numRef>
              <c:f>'法說會直條圖 (2)'!$G$4:$G$11</c:f>
              <c:numCache>
                <c:formatCode>0.00%</c:formatCode>
                <c:ptCount val="8"/>
                <c:pt idx="0">
                  <c:v>0.38980004944681379</c:v>
                </c:pt>
                <c:pt idx="1">
                  <c:v>0.40979236036594135</c:v>
                </c:pt>
                <c:pt idx="2">
                  <c:v>0.43070376093956209</c:v>
                </c:pt>
                <c:pt idx="3">
                  <c:v>0.40797048827954802</c:v>
                </c:pt>
                <c:pt idx="4">
                  <c:v>0.42617187566761067</c:v>
                </c:pt>
                <c:pt idx="5">
                  <c:v>0.49570178898512512</c:v>
                </c:pt>
                <c:pt idx="6">
                  <c:v>0.55444183888466336</c:v>
                </c:pt>
                <c:pt idx="7">
                  <c:v>0.55018724825250687</c:v>
                </c:pt>
              </c:numCache>
            </c:numRef>
          </c:val>
        </c:ser>
        <c:ser>
          <c:idx val="3"/>
          <c:order val="1"/>
          <c:tx>
            <c:strRef>
              <c:f>'法說會直條圖 (2)'!$H$3</c:f>
              <c:strCache>
                <c:ptCount val="1"/>
                <c:pt idx="0">
                  <c:v>PSU</c:v>
                </c:pt>
              </c:strCache>
            </c:strRef>
          </c:tx>
          <c:invertIfNegative val="0"/>
          <c:dLbls>
            <c:showLegendKey val="0"/>
            <c:showVal val="1"/>
            <c:showCatName val="0"/>
            <c:showSerName val="0"/>
            <c:showPercent val="0"/>
            <c:showBubbleSize val="0"/>
            <c:showLeaderLines val="0"/>
          </c:dLbls>
          <c:cat>
            <c:strRef>
              <c:f>'法說會直條圖 (2)'!$F$4:$F$11</c:f>
              <c:strCache>
                <c:ptCount val="8"/>
                <c:pt idx="0">
                  <c:v>2021 Q4</c:v>
                </c:pt>
                <c:pt idx="1">
                  <c:v>2022 Q1</c:v>
                </c:pt>
                <c:pt idx="2">
                  <c:v>2022 Q2</c:v>
                </c:pt>
                <c:pt idx="3">
                  <c:v>2022 Q3</c:v>
                </c:pt>
                <c:pt idx="4">
                  <c:v>2022 Q4</c:v>
                </c:pt>
                <c:pt idx="5">
                  <c:v>2023 Q1</c:v>
                </c:pt>
                <c:pt idx="6">
                  <c:v>2023 Q2</c:v>
                </c:pt>
                <c:pt idx="7">
                  <c:v>2023 Q3</c:v>
                </c:pt>
              </c:strCache>
            </c:strRef>
          </c:cat>
          <c:val>
            <c:numRef>
              <c:f>'法說會直條圖 (2)'!$H$4:$H$11</c:f>
              <c:numCache>
                <c:formatCode>0.00%</c:formatCode>
                <c:ptCount val="8"/>
                <c:pt idx="0">
                  <c:v>0.61019995055318621</c:v>
                </c:pt>
                <c:pt idx="1">
                  <c:v>0.59020763963405865</c:v>
                </c:pt>
                <c:pt idx="2">
                  <c:v>0.56929623906043791</c:v>
                </c:pt>
                <c:pt idx="3">
                  <c:v>0.59202951172045193</c:v>
                </c:pt>
                <c:pt idx="4">
                  <c:v>0.57382812433238939</c:v>
                </c:pt>
                <c:pt idx="5">
                  <c:v>0.50429821101487493</c:v>
                </c:pt>
                <c:pt idx="6">
                  <c:v>0.44555816111533664</c:v>
                </c:pt>
                <c:pt idx="7">
                  <c:v>0.44981275174749313</c:v>
                </c:pt>
              </c:numCache>
            </c:numRef>
          </c:val>
        </c:ser>
        <c:dLbls>
          <c:showLegendKey val="0"/>
          <c:showVal val="0"/>
          <c:showCatName val="0"/>
          <c:showSerName val="0"/>
          <c:showPercent val="0"/>
          <c:showBubbleSize val="0"/>
        </c:dLbls>
        <c:gapWidth val="150"/>
        <c:overlap val="100"/>
        <c:axId val="143439360"/>
        <c:axId val="136559936"/>
      </c:barChart>
      <c:catAx>
        <c:axId val="143439360"/>
        <c:scaling>
          <c:orientation val="minMax"/>
        </c:scaling>
        <c:delete val="0"/>
        <c:axPos val="b"/>
        <c:numFmt formatCode="General" sourceLinked="1"/>
        <c:majorTickMark val="out"/>
        <c:minorTickMark val="none"/>
        <c:tickLblPos val="nextTo"/>
        <c:crossAx val="136559936"/>
        <c:crosses val="autoZero"/>
        <c:auto val="1"/>
        <c:lblAlgn val="ctr"/>
        <c:lblOffset val="100"/>
        <c:noMultiLvlLbl val="0"/>
      </c:catAx>
      <c:valAx>
        <c:axId val="136559936"/>
        <c:scaling>
          <c:orientation val="minMax"/>
          <c:max val="1"/>
        </c:scaling>
        <c:delete val="0"/>
        <c:axPos val="l"/>
        <c:majorGridlines/>
        <c:numFmt formatCode="0%" sourceLinked="0"/>
        <c:majorTickMark val="out"/>
        <c:minorTickMark val="none"/>
        <c:tickLblPos val="nextTo"/>
        <c:crossAx val="143439360"/>
        <c:crosses val="autoZero"/>
        <c:crossBetween val="between"/>
      </c:valAx>
    </c:plotArea>
    <c:legend>
      <c:legendPos val="t"/>
      <c:legendEntry>
        <c:idx val="0"/>
        <c:txPr>
          <a:bodyPr/>
          <a:lstStyle/>
          <a:p>
            <a:pPr>
              <a:defRPr>
                <a:latin typeface="Arial Unicode MS" panose="020B0604020202020204" pitchFamily="34" charset="-120"/>
                <a:ea typeface="Arial Unicode MS" panose="020B0604020202020204" pitchFamily="34" charset="-120"/>
                <a:cs typeface="Arial Unicode MS" panose="020B0604020202020204" pitchFamily="34" charset="-120"/>
              </a:defRPr>
            </a:pPr>
            <a:endParaRPr lang="zh-TW"/>
          </a:p>
        </c:txPr>
      </c:legendEntry>
      <c:legendEntry>
        <c:idx val="1"/>
        <c:txPr>
          <a:bodyPr/>
          <a:lstStyle/>
          <a:p>
            <a:pPr>
              <a:defRPr>
                <a:latin typeface="Arial Unicode MS" panose="020B0604020202020204" pitchFamily="34" charset="-120"/>
                <a:ea typeface="Arial Unicode MS" panose="020B0604020202020204" pitchFamily="34" charset="-120"/>
                <a:cs typeface="Arial Unicode MS" panose="020B0604020202020204" pitchFamily="34" charset="-120"/>
              </a:defRPr>
            </a:pPr>
            <a:endParaRPr lang="zh-TW"/>
          </a:p>
        </c:txPr>
      </c:legendEntry>
      <c:layout/>
      <c:overlay val="0"/>
      <c:txPr>
        <a:bodyPr/>
        <a:lstStyle/>
        <a:p>
          <a:pPr>
            <a:defRPr>
              <a:latin typeface="Arial Unicode MS" panose="020B0604020202020204" pitchFamily="34" charset="-120"/>
              <a:ea typeface="Arial Unicode MS" panose="020B0604020202020204" pitchFamily="34" charset="-120"/>
              <a:cs typeface="Arial Unicode MS" panose="020B0604020202020204" pitchFamily="34" charset="-120"/>
            </a:defRPr>
          </a:pPr>
          <a:endParaRPr lang="zh-TW"/>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2023/11/22</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extLst>
      <p:ext uri="{BB962C8B-B14F-4D97-AF65-F5344CB8AC3E}">
        <p14:creationId xmlns:p14="http://schemas.microsoft.com/office/powerpoint/2010/main" val="18587783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2023/11/22</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extLst>
      <p:ext uri="{BB962C8B-B14F-4D97-AF65-F5344CB8AC3E}">
        <p14:creationId xmlns:p14="http://schemas.microsoft.com/office/powerpoint/2010/main" val="238486446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2023/11/22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2023/11/22</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2023/11/22</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2023/11/22</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2023/11/22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2023/11/22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2023/11/22</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2023/11/22</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2023/11/22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2023/11/22</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2023/11/22</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2023/11/22</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2023/11/22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2023/11/22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2023/11/22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2023</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Third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矩形 2"/>
          <p:cNvSpPr>
            <a:spLocks noChangeArrowheads="1"/>
          </p:cNvSpPr>
          <p:nvPr/>
        </p:nvSpPr>
        <p:spPr bwMode="auto">
          <a:xfrm>
            <a:off x="1619672" y="476672"/>
            <a:ext cx="6365782" cy="523220"/>
          </a:xfrm>
          <a:prstGeom prst="rect">
            <a:avLst/>
          </a:prstGeom>
          <a:noFill/>
          <a:ln w="9525">
            <a:noFill/>
            <a:miter lim="800000"/>
            <a:headEnd/>
            <a:tailEnd/>
          </a:ln>
        </p:spPr>
        <p:txBody>
          <a:bodyPr wrap="non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2023</a:t>
            </a:r>
            <a:r>
              <a:rPr lang="zh-TW" altLang="en-US" sz="2800" b="1" dirty="0" smtClean="0">
                <a:solidFill>
                  <a:schemeClr val="accent1">
                    <a:lumMod val="75000"/>
                  </a:schemeClr>
                </a:solidFill>
                <a:latin typeface="Times New Roman" pitchFamily="18" charset="0"/>
                <a:ea typeface="標楷體" pitchFamily="65" charset="-120"/>
                <a:cs typeface="Times New Roman" pitchFamily="18" charset="0"/>
              </a:rPr>
              <a:t>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Q1~Q3</a:t>
            </a:r>
          </a:p>
        </p:txBody>
      </p:sp>
      <p:graphicFrame>
        <p:nvGraphicFramePr>
          <p:cNvPr id="7" name="表格 6"/>
          <p:cNvGraphicFramePr>
            <a:graphicFrameLocks noGrp="1"/>
          </p:cNvGraphicFramePr>
          <p:nvPr>
            <p:extLst>
              <p:ext uri="{D42A27DB-BD31-4B8C-83A1-F6EECF244321}">
                <p14:modId xmlns:p14="http://schemas.microsoft.com/office/powerpoint/2010/main" val="845187636"/>
              </p:ext>
            </p:extLst>
          </p:nvPr>
        </p:nvGraphicFramePr>
        <p:xfrm>
          <a:off x="467544" y="1628801"/>
          <a:ext cx="8194983" cy="4461980"/>
        </p:xfrm>
        <a:graphic>
          <a:graphicData uri="http://schemas.openxmlformats.org/drawingml/2006/table">
            <a:tbl>
              <a:tblPr/>
              <a:tblGrid>
                <a:gridCol w="3744416"/>
                <a:gridCol w="977596"/>
                <a:gridCol w="822604"/>
                <a:gridCol w="72008"/>
                <a:gridCol w="994192"/>
                <a:gridCol w="799110"/>
                <a:gridCol w="72646"/>
                <a:gridCol w="712411"/>
              </a:tblGrid>
              <a:tr h="57075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2023</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sz="1400" b="0" i="0" u="none" strike="noStrike" dirty="0" err="1" smtClean="0">
                          <a:solidFill>
                            <a:srgbClr val="000000"/>
                          </a:solidFill>
                          <a:latin typeface="Times New Roman" pitchFamily="18" charset="0"/>
                          <a:ea typeface="標楷體" pitchFamily="65" charset="-120"/>
                          <a:cs typeface="Times New Roman" pitchFamily="18" charset="0"/>
                        </a:rPr>
                        <a:t>YoY</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89224">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Sales </a:t>
                      </a:r>
                      <a:r>
                        <a:rPr lang="en-US" sz="1400" b="0" i="0" u="none" strike="noStrike" dirty="0">
                          <a:solidFill>
                            <a:srgbClr val="000000"/>
                          </a:solidFill>
                          <a:latin typeface="Times New Roman" pitchFamily="18" charset="0"/>
                          <a:ea typeface="標楷體" pitchFamily="65" charset="-120"/>
                          <a:cs typeface="Times New Roman" pitchFamily="18" charset="0"/>
                        </a:rPr>
                        <a:t>revenue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0" fontAlgn="ctr"/>
                      <a:r>
                        <a:rPr lang="en-US" altLang="zh-TW" sz="1400" b="0" i="0" u="none" strike="noStrike" dirty="0" smtClean="0">
                          <a:solidFill>
                            <a:srgbClr val="000000"/>
                          </a:solidFill>
                          <a:latin typeface="Times New Roman"/>
                        </a:rPr>
                        <a:t>1,623,015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2,057,066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-21.10%</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Gross </a:t>
                      </a:r>
                      <a:r>
                        <a:rPr lang="en-US" sz="14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691,358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42.60%</a:t>
                      </a:r>
                      <a:endParaRPr lang="en-US" altLang="zh-TW" sz="14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857,137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41.67%</a:t>
                      </a:r>
                      <a:endParaRPr lang="en-US" altLang="zh-TW" sz="1400" b="0" i="0" u="none" strike="noStrike" dirty="0">
                        <a:solidFill>
                          <a:srgbClr val="000000"/>
                        </a:solidFill>
                        <a:latin typeface="Times New Roman"/>
                      </a:endParaRP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-19.34%</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400" b="0" i="0" u="none" strike="noStrike" dirty="0">
                          <a:solidFill>
                            <a:srgbClr val="000000"/>
                          </a:solidFill>
                          <a:latin typeface="Times New Roman" pitchFamily="18" charset="0"/>
                          <a:ea typeface="標楷體" pitchFamily="65" charset="-120"/>
                          <a:cs typeface="Times New Roman" pitchFamily="18" charset="0"/>
                        </a:rPr>
                        <a:t>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280,141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17.26%</a:t>
                      </a:r>
                      <a:endParaRPr lang="en-US" altLang="zh-TW" sz="14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308,141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14.98%</a:t>
                      </a:r>
                      <a:endParaRPr lang="en-US" altLang="zh-TW" sz="1400" b="0" i="0" u="none" strike="noStrike" dirty="0">
                        <a:solidFill>
                          <a:srgbClr val="000000"/>
                        </a:solidFill>
                        <a:latin typeface="Times New Roman"/>
                      </a:endParaRP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-9.09%</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Net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411,217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25.34%</a:t>
                      </a:r>
                      <a:endParaRPr lang="en-US" altLang="zh-TW" sz="14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548,996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26.69%</a:t>
                      </a:r>
                      <a:endParaRPr lang="en-US" altLang="zh-TW" sz="1400" b="0" i="0" u="none" strike="noStrike" dirty="0">
                        <a:solidFill>
                          <a:srgbClr val="000000"/>
                        </a:solidFill>
                        <a:latin typeface="Times New Roman"/>
                      </a:endParaRP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-25.10%</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4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137,138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8.45%</a:t>
                      </a:r>
                      <a:endParaRPr lang="en-US" altLang="zh-TW" sz="14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139,676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6.79%</a:t>
                      </a:r>
                      <a:endParaRPr lang="en-US" altLang="zh-TW" sz="1400" b="0" i="0" u="none" strike="noStrike" dirty="0">
                        <a:solidFill>
                          <a:srgbClr val="000000"/>
                        </a:solidFill>
                        <a:latin typeface="Times New Roman"/>
                      </a:endParaRP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-1.82%</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548,355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33.79%</a:t>
                      </a:r>
                      <a:endParaRPr lang="en-US" altLang="zh-TW" sz="14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688,672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33.48%</a:t>
                      </a:r>
                      <a:endParaRPr lang="en-US" altLang="zh-TW" sz="1400" b="0" i="0" u="none" strike="noStrike" dirty="0">
                        <a:solidFill>
                          <a:srgbClr val="000000"/>
                        </a:solidFill>
                        <a:latin typeface="Times New Roman"/>
                      </a:endParaRP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-20.38%</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435,614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26.84%</a:t>
                      </a:r>
                      <a:endParaRPr lang="en-US" altLang="zh-TW" sz="14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536,583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26.08%</a:t>
                      </a:r>
                      <a:endParaRPr lang="en-US" altLang="zh-TW" sz="1400" b="0" i="0" u="none" strike="noStrike" dirty="0">
                        <a:solidFill>
                          <a:srgbClr val="000000"/>
                        </a:solidFill>
                        <a:latin typeface="Times New Roman"/>
                      </a:endParaRP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-18.82%</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4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4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437,902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26.98%</a:t>
                      </a:r>
                      <a:endParaRPr lang="en-US" altLang="zh-TW" sz="14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smtClean="0">
                          <a:solidFill>
                            <a:srgbClr val="000000"/>
                          </a:solidFill>
                          <a:latin typeface="Times New Roman"/>
                        </a:rPr>
                        <a:t>534,838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smtClean="0">
                          <a:solidFill>
                            <a:srgbClr val="000000"/>
                          </a:solidFill>
                          <a:latin typeface="Times New Roman"/>
                        </a:rPr>
                        <a:t>26.00%</a:t>
                      </a:r>
                      <a:endParaRPr lang="en-US" altLang="zh-TW" sz="1400" b="0" i="0" u="none" strike="noStrike" dirty="0">
                        <a:solidFill>
                          <a:srgbClr val="000000"/>
                        </a:solidFill>
                        <a:latin typeface="Times New Roman"/>
                      </a:endParaRP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smtClean="0">
                          <a:solidFill>
                            <a:srgbClr val="000000"/>
                          </a:solidFill>
                          <a:latin typeface="Times New Roman"/>
                        </a:rPr>
                        <a:t>-18.12%</a:t>
                      </a:r>
                      <a:endParaRPr lang="en-US" altLang="zh-TW"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EPS </a:t>
                      </a:r>
                      <a:r>
                        <a:rPr lang="en-US" sz="1400" b="0" i="0" u="none" strike="noStrike" dirty="0">
                          <a:solidFill>
                            <a:srgbClr val="000000"/>
                          </a:solidFill>
                          <a:latin typeface="Times New Roman" pitchFamily="18" charset="0"/>
                          <a:ea typeface="標楷體" pitchFamily="65" charset="-120"/>
                          <a:cs typeface="Times New Roman" pitchFamily="18" charset="0"/>
                        </a:rPr>
                        <a:t>(Dollars)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dirty="0" smtClean="0">
                          <a:solidFill>
                            <a:srgbClr val="000000"/>
                          </a:solidFill>
                          <a:latin typeface="Times New Roman"/>
                        </a:rPr>
                        <a:t>2.87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smtClean="0">
                          <a:solidFill>
                            <a:srgbClr val="000000"/>
                          </a:solidFill>
                          <a:latin typeface="Times New Roman"/>
                        </a:rPr>
                        <a:t>3.50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67348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2023 Q3</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1265585644"/>
              </p:ext>
            </p:extLst>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23</a:t>
                      </a:r>
                      <a:r>
                        <a:rPr lang="fr-FR" sz="1300" b="0" i="0" u="none" strike="noStrike" dirty="0" smtClean="0">
                          <a:solidFill>
                            <a:srgbClr val="000000"/>
                          </a:solidFill>
                          <a:latin typeface="Times New Roman" pitchFamily="18" charset="0"/>
                          <a:ea typeface="標楷體" pitchFamily="65" charset="-120"/>
                          <a:cs typeface="Times New Roman" pitchFamily="18" charset="0"/>
                        </a:rPr>
                        <a:t> 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23</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smtClean="0">
                          <a:solidFill>
                            <a:srgbClr val="000000"/>
                          </a:solidFill>
                          <a:latin typeface="Times New Roman"/>
                        </a:rPr>
                        <a:t>530,045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537,739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smtClean="0">
                          <a:solidFill>
                            <a:srgbClr val="000000"/>
                          </a:solidFill>
                          <a:latin typeface="Times New Roman"/>
                        </a:rPr>
                        <a:t>-1.43%</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688,540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smtClean="0">
                          <a:solidFill>
                            <a:srgbClr val="000000"/>
                          </a:solidFill>
                          <a:latin typeface="Times New Roman"/>
                        </a:rPr>
                        <a:t>-23.02%</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238,658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45.03%</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231,533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43.06%</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3.08%</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302,326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43.91%</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-21.06%</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91,937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17.35%</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98,785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18.37%</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-6.93%</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95,634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13.89%</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-3.87%</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146,721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27.68%</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132,748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24.69%</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10.53%</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206,692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30.02%</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-29.01%</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48,973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9.24%</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54,450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10.13%</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-10.06%</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54,527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7.92%</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-10.19%</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195,694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36.92%</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187,198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34.81%</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4.54%</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261,219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37.94%</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-25.08%</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157,552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29.72%</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146,698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27.28%</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7.40%</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204,055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29.64%</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-22.79%</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158,238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29.85%</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147,978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27.52%</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6.93%</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smtClean="0">
                          <a:solidFill>
                            <a:srgbClr val="000000"/>
                          </a:solidFill>
                          <a:latin typeface="Times New Roman"/>
                        </a:rPr>
                        <a:t>202,900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29.47%</a:t>
                      </a:r>
                      <a:endParaRPr lang="en-US" altLang="zh-TW"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smtClean="0">
                          <a:solidFill>
                            <a:srgbClr val="000000"/>
                          </a:solidFill>
                          <a:latin typeface="Times New Roman"/>
                        </a:rPr>
                        <a:t>-22.01%</a:t>
                      </a: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dirty="0" smtClean="0">
                          <a:solidFill>
                            <a:srgbClr val="000000"/>
                          </a:solidFill>
                          <a:latin typeface="Times New Roman"/>
                        </a:rPr>
                        <a:t>1.04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dirty="0" smtClean="0">
                          <a:solidFill>
                            <a:srgbClr val="000000"/>
                          </a:solidFill>
                          <a:latin typeface="Times New Roman"/>
                        </a:rPr>
                        <a:t>0.97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dirty="0" smtClean="0">
                          <a:solidFill>
                            <a:srgbClr val="000000"/>
                          </a:solidFill>
                          <a:latin typeface="Times New Roman"/>
                        </a:rPr>
                        <a:t>1.33 </a:t>
                      </a:r>
                      <a:endParaRPr lang="en-US" altLang="zh-TW"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9432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1417680810"/>
              </p:ext>
            </p:extLst>
          </p:nvPr>
        </p:nvGraphicFramePr>
        <p:xfrm>
          <a:off x="323529" y="1628801"/>
          <a:ext cx="8542837" cy="4464494"/>
        </p:xfrm>
        <a:graphic>
          <a:graphicData uri="http://schemas.openxmlformats.org/drawingml/2006/table">
            <a:tbl>
              <a:tblPr/>
              <a:tblGrid>
                <a:gridCol w="3872999"/>
                <a:gridCol w="1075833"/>
                <a:gridCol w="87020"/>
                <a:gridCol w="932389"/>
                <a:gridCol w="87020"/>
                <a:gridCol w="1219277"/>
                <a:gridCol w="87020"/>
                <a:gridCol w="1181279"/>
              </a:tblGrid>
              <a:tr h="538864">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23</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23</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altLang="zh-TW"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1884">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endParaRPr 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Interest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600" b="0" i="0" u="none" strike="noStrike" dirty="0" smtClean="0">
                          <a:solidFill>
                            <a:srgbClr val="000000"/>
                          </a:solidFill>
                          <a:latin typeface="Times New Roman"/>
                        </a:rPr>
                        <a:t>3,081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1,153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12,754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2,612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37,999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31,505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112,034</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101,013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(610)</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a:t>
                      </a:r>
                      <a:r>
                        <a:rPr lang="en-US" altLang="zh-TW" sz="1600" b="0" i="0" u="none" strike="noStrike" dirty="0" smtClean="0">
                          <a:solidFill>
                            <a:srgbClr val="000000"/>
                          </a:solidFill>
                          <a:latin typeface="Times New Roman"/>
                        </a:rPr>
                        <a:t>12)</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a:t>
                      </a:r>
                      <a:r>
                        <a:rPr lang="en-US" altLang="zh-TW" sz="1600" b="0" i="0" u="none" strike="noStrike" dirty="0" smtClean="0">
                          <a:solidFill>
                            <a:srgbClr val="000000"/>
                          </a:solidFill>
                          <a:latin typeface="Times New Roman"/>
                        </a:rPr>
                        <a:t>245)</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(3,995)</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14,517</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26,836</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29,991</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53,170</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smtClean="0">
                          <a:solidFill>
                            <a:srgbClr val="000000"/>
                          </a:solidFill>
                          <a:latin typeface="Times New Roman"/>
                        </a:rPr>
                        <a:t>(6,014)</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a:t>
                      </a:r>
                      <a:r>
                        <a:rPr lang="en-US" altLang="zh-TW" sz="1600" b="0" i="0" u="none" strike="noStrike" dirty="0" smtClean="0">
                          <a:solidFill>
                            <a:srgbClr val="000000"/>
                          </a:solidFill>
                          <a:latin typeface="Times New Roman"/>
                        </a:rPr>
                        <a:t>4,955)</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a:t>
                      </a:r>
                      <a:r>
                        <a:rPr lang="en-US" altLang="zh-TW" sz="1600" b="0" i="0" u="none" strike="noStrike" dirty="0" smtClean="0">
                          <a:solidFill>
                            <a:srgbClr val="000000"/>
                          </a:solidFill>
                          <a:latin typeface="Times New Roman"/>
                        </a:rPr>
                        <a:t>17,396)</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a:t>
                      </a:r>
                      <a:r>
                        <a:rPr lang="en-US" altLang="zh-TW" sz="1600" b="0" i="0" u="none" strike="noStrike" dirty="0" smtClean="0">
                          <a:solidFill>
                            <a:srgbClr val="000000"/>
                          </a:solidFill>
                          <a:latin typeface="Times New Roman"/>
                        </a:rPr>
                        <a:t>13,124)</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smtClean="0">
                          <a:solidFill>
                            <a:srgbClr val="000000"/>
                          </a:solidFill>
                          <a:latin typeface="Times New Roman"/>
                        </a:rPr>
                        <a:t>48,973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smtClean="0">
                          <a:solidFill>
                            <a:srgbClr val="000000"/>
                          </a:solidFill>
                          <a:latin typeface="Times New Roman"/>
                        </a:rPr>
                        <a:t>54,527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smtClean="0">
                          <a:solidFill>
                            <a:srgbClr val="000000"/>
                          </a:solidFill>
                          <a:latin typeface="Times New Roman"/>
                        </a:rPr>
                        <a:t>137,138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smtClean="0">
                          <a:solidFill>
                            <a:srgbClr val="000000"/>
                          </a:solidFill>
                          <a:latin typeface="Times New Roman"/>
                        </a:rPr>
                        <a:t>139,676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658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2587551169"/>
              </p:ext>
            </p:extLst>
          </p:nvPr>
        </p:nvGraphicFramePr>
        <p:xfrm>
          <a:off x="755576" y="1412776"/>
          <a:ext cx="7704857" cy="4824172"/>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2023/9/30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latin typeface="Times New Roman"/>
                        </a:rPr>
                        <a:t>739,344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719,386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543,557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9196">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285,691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370,964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444,453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654,403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889,267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939,528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189,091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148,129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162,850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3,417,067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3,459,253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3,481,615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5,285,596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5,586,999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5,572,003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payable</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144,334</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263,342</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350,524</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baseline="0" dirty="0" smtClean="0">
                          <a:solidFill>
                            <a:srgbClr val="000000"/>
                          </a:solidFill>
                          <a:latin typeface="Times New Roman" pitchFamily="18" charset="0"/>
                          <a:ea typeface="標楷體" pitchFamily="65" charset="-120"/>
                          <a:cs typeface="Times New Roman" pitchFamily="18" charset="0"/>
                        </a:rPr>
                        <a:t>Other c</a:t>
                      </a:r>
                      <a:r>
                        <a:rPr lang="en-US" sz="1400" b="0" i="0" u="none" strike="noStrike" dirty="0" smtClean="0">
                          <a:solidFill>
                            <a:srgbClr val="000000"/>
                          </a:solidFill>
                          <a:latin typeface="Times New Roman" pitchFamily="18" charset="0"/>
                          <a:ea typeface="標楷體" pitchFamily="65" charset="-120"/>
                          <a:cs typeface="Times New Roman" pitchFamily="18" charset="0"/>
                        </a:rPr>
                        <a:t>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409,233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475,825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484,132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1,111,446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1,150,817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1,174,989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1,665,013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1,889,984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smtClean="0">
                          <a:solidFill>
                            <a:srgbClr val="000000"/>
                          </a:solidFill>
                          <a:latin typeface="Times New Roman"/>
                        </a:rPr>
                        <a:t>2,009,645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smtClean="0">
                          <a:solidFill>
                            <a:srgbClr val="000000"/>
                          </a:solidFill>
                          <a:latin typeface="Times New Roman"/>
                        </a:rPr>
                        <a:t>3,620,583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3,697,015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smtClean="0">
                          <a:solidFill>
                            <a:srgbClr val="000000"/>
                          </a:solidFill>
                          <a:latin typeface="Times New Roman"/>
                        </a:rPr>
                        <a:t>3,562,358 </a:t>
                      </a:r>
                      <a:endParaRPr lang="en-US" altLang="zh-TW"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6" name="圖表 5"/>
          <p:cNvGraphicFramePr>
            <a:graphicFrameLocks/>
          </p:cNvGraphicFramePr>
          <p:nvPr>
            <p:extLst>
              <p:ext uri="{D42A27DB-BD31-4B8C-83A1-F6EECF244321}">
                <p14:modId xmlns:p14="http://schemas.microsoft.com/office/powerpoint/2010/main" val="166156470"/>
              </p:ext>
            </p:extLst>
          </p:nvPr>
        </p:nvGraphicFramePr>
        <p:xfrm>
          <a:off x="611560" y="1697906"/>
          <a:ext cx="7920880"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8870</TotalTime>
  <Pages>0</Pages>
  <Words>593</Words>
  <Characters>0</Characters>
  <Application>Microsoft Office PowerPoint</Application>
  <PresentationFormat>如螢幕大小 (4:3)</PresentationFormat>
  <Lines>0</Lines>
  <Paragraphs>289</Paragraphs>
  <Slides>8</Slides>
  <Notes>4</Notes>
  <HiddenSlides>0</HiddenSlides>
  <MMClips>0</MMClips>
  <ScaleCrop>false</ScaleCrop>
  <HeadingPairs>
    <vt:vector size="4" baseType="variant">
      <vt:variant>
        <vt:lpstr>佈景主題</vt:lpstr>
      </vt:variant>
      <vt:variant>
        <vt:i4>3</vt:i4>
      </vt:variant>
      <vt:variant>
        <vt:lpstr>投影片標題</vt:lpstr>
      </vt:variant>
      <vt:variant>
        <vt:i4>8</vt:i4>
      </vt:variant>
    </vt:vector>
  </HeadingPairs>
  <TitlesOfParts>
    <vt:vector size="11" baseType="lpstr">
      <vt:lpstr>24_自訂設計</vt:lpstr>
      <vt:lpstr>自訂設計</vt:lpstr>
      <vt:lpstr>1_自訂設計</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陳玉潔</cp:lastModifiedBy>
  <cp:revision>467</cp:revision>
  <dcterms:modified xsi:type="dcterms:W3CDTF">2023-11-22T02:27:30Z</dcterms:modified>
</cp:coreProperties>
</file>