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Override PartName="/ppt/slideLayouts/slideLayout3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107" r:id="rId1"/>
    <p:sldMasterId id="2147483696" r:id="rId2"/>
    <p:sldMasterId id="2147483708" r:id="rId3"/>
  </p:sldMasterIdLst>
  <p:notesMasterIdLst>
    <p:notesMasterId r:id="rId11"/>
  </p:notesMasterIdLst>
  <p:handoutMasterIdLst>
    <p:handoutMasterId r:id="rId12"/>
  </p:handoutMasterIdLst>
  <p:sldIdLst>
    <p:sldId id="482" r:id="rId4"/>
    <p:sldId id="483" r:id="rId5"/>
    <p:sldId id="476" r:id="rId6"/>
    <p:sldId id="478" r:id="rId7"/>
    <p:sldId id="479" r:id="rId8"/>
    <p:sldId id="477" r:id="rId9"/>
    <p:sldId id="481" r:id="rId10"/>
  </p:sldIdLst>
  <p:sldSz cx="9144000" cy="6858000" type="screen4x3"/>
  <p:notesSz cx="6858000" cy="9144000"/>
  <p:defaultTextStyle>
    <a:defPPr>
      <a:defRPr lang="en-US"/>
    </a:defPPr>
    <a:lvl1pPr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1pPr>
    <a:lvl2pPr marL="4572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2pPr>
    <a:lvl3pPr marL="9144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3pPr>
    <a:lvl4pPr marL="13716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4pPr>
    <a:lvl5pPr marL="18288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5pPr>
    <a:lvl6pPr marL="22860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6pPr>
    <a:lvl7pPr marL="27432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7pPr>
    <a:lvl8pPr marL="32004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8pPr>
    <a:lvl9pPr marL="36576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0606D8"/>
    <a:srgbClr val="FFFFFF"/>
    <a:srgbClr val="FF0066"/>
    <a:srgbClr val="0000FF"/>
    <a:srgbClr val="FF3300"/>
    <a:srgbClr val="99CCFF"/>
    <a:srgbClr val="0066FF"/>
    <a:srgbClr val="0174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410" autoAdjust="0"/>
  </p:normalViewPr>
  <p:slideViewPr>
    <p:cSldViewPr>
      <p:cViewPr>
        <p:scale>
          <a:sx n="100" d="100"/>
          <a:sy n="100" d="100"/>
        </p:scale>
        <p:origin x="-1954" y="-96"/>
      </p:cViewPr>
      <p:guideLst>
        <p:guide orient="horz" pos="2160"/>
        <p:guide pos="2880"/>
      </p:guideLst>
    </p:cSldViewPr>
  </p:slideViewPr>
  <p:outlineViewPr>
    <p:cViewPr>
      <p:scale>
        <a:sx n="33" d="100"/>
        <a:sy n="33" d="100"/>
      </p:scale>
      <p:origin x="211"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3187" y="-82"/>
      </p:cViewPr>
      <p:guideLst>
        <p:guide orient="horz" pos="2880"/>
        <p:guide pos="215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ay_cheng\Desktop\&#27861;&#35498;&#26371;&#36039;&#26009;\2023\202307\&#26032;&#24040;Q1&#27861;&#35498;&#26371;&#38651;&#23376;&#27284;-2023071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zh-TW"/>
  <c:style val="19"/>
  <c:chart>
    <c:plotArea>
      <c:layout/>
      <c:barChart>
        <c:barDir val="col"/>
        <c:grouping val="stacked"/>
        <c:ser>
          <c:idx val="1"/>
          <c:order val="0"/>
          <c:tx>
            <c:strRef>
              <c:f>各事業處營收佔比!$A$5</c:f>
              <c:strCache>
                <c:ptCount val="1"/>
                <c:pt idx="0">
                  <c:v>SWITCH</c:v>
                </c:pt>
              </c:strCache>
            </c:strRef>
          </c:tx>
          <c:dLbls>
            <c:showVal val="1"/>
          </c:dLbls>
          <c:cat>
            <c:strRef>
              <c:f>各事業處營收佔比!$B$3:$I$3</c:f>
              <c:strCache>
                <c:ptCount val="8"/>
                <c:pt idx="0">
                  <c:v>2021 Q2</c:v>
                </c:pt>
                <c:pt idx="1">
                  <c:v>2021 Q3</c:v>
                </c:pt>
                <c:pt idx="2">
                  <c:v>2021 Q4</c:v>
                </c:pt>
                <c:pt idx="3">
                  <c:v>2022 Q1</c:v>
                </c:pt>
                <c:pt idx="4">
                  <c:v>2022 Q2</c:v>
                </c:pt>
                <c:pt idx="5">
                  <c:v>2022 Q3</c:v>
                </c:pt>
                <c:pt idx="6">
                  <c:v>2022 Q4</c:v>
                </c:pt>
                <c:pt idx="7">
                  <c:v>2023 Q1</c:v>
                </c:pt>
              </c:strCache>
            </c:strRef>
          </c:cat>
          <c:val>
            <c:numRef>
              <c:f>各事業處營收佔比!$B$5:$I$5</c:f>
              <c:numCache>
                <c:formatCode>0.00%</c:formatCode>
                <c:ptCount val="8"/>
                <c:pt idx="0">
                  <c:v>0.4841140055331854</c:v>
                </c:pt>
                <c:pt idx="1">
                  <c:v>0.46212225284352942</c:v>
                </c:pt>
                <c:pt idx="2">
                  <c:v>0.3898000494468139</c:v>
                </c:pt>
                <c:pt idx="3">
                  <c:v>0.40979236036594141</c:v>
                </c:pt>
                <c:pt idx="4">
                  <c:v>0.4307037609395622</c:v>
                </c:pt>
                <c:pt idx="5">
                  <c:v>0.40797048827954813</c:v>
                </c:pt>
                <c:pt idx="6">
                  <c:v>0.42617187566761078</c:v>
                </c:pt>
                <c:pt idx="7">
                  <c:v>0.49570178898512512</c:v>
                </c:pt>
              </c:numCache>
            </c:numRef>
          </c:val>
        </c:ser>
        <c:ser>
          <c:idx val="3"/>
          <c:order val="1"/>
          <c:tx>
            <c:strRef>
              <c:f>各事業處營收佔比!$A$7</c:f>
              <c:strCache>
                <c:ptCount val="1"/>
                <c:pt idx="0">
                  <c:v>PSU</c:v>
                </c:pt>
              </c:strCache>
            </c:strRef>
          </c:tx>
          <c:dLbls>
            <c:showVal val="1"/>
          </c:dLbls>
          <c:cat>
            <c:strRef>
              <c:f>各事業處營收佔比!$B$3:$I$3</c:f>
              <c:strCache>
                <c:ptCount val="8"/>
                <c:pt idx="0">
                  <c:v>2021 Q2</c:v>
                </c:pt>
                <c:pt idx="1">
                  <c:v>2021 Q3</c:v>
                </c:pt>
                <c:pt idx="2">
                  <c:v>2021 Q4</c:v>
                </c:pt>
                <c:pt idx="3">
                  <c:v>2022 Q1</c:v>
                </c:pt>
                <c:pt idx="4">
                  <c:v>2022 Q2</c:v>
                </c:pt>
                <c:pt idx="5">
                  <c:v>2022 Q3</c:v>
                </c:pt>
                <c:pt idx="6">
                  <c:v>2022 Q4</c:v>
                </c:pt>
                <c:pt idx="7">
                  <c:v>2023 Q1</c:v>
                </c:pt>
              </c:strCache>
            </c:strRef>
          </c:cat>
          <c:val>
            <c:numRef>
              <c:f>各事業處營收佔比!$B$7:$I$7</c:f>
              <c:numCache>
                <c:formatCode>0.00%</c:formatCode>
                <c:ptCount val="8"/>
                <c:pt idx="0">
                  <c:v>0.5158859944668146</c:v>
                </c:pt>
                <c:pt idx="1">
                  <c:v>0.53787774715647063</c:v>
                </c:pt>
                <c:pt idx="2">
                  <c:v>0.61019995055318654</c:v>
                </c:pt>
                <c:pt idx="3">
                  <c:v>0.59020763963405853</c:v>
                </c:pt>
                <c:pt idx="4">
                  <c:v>0.56929623906043791</c:v>
                </c:pt>
                <c:pt idx="5">
                  <c:v>0.59202951172045182</c:v>
                </c:pt>
                <c:pt idx="6">
                  <c:v>0.5738281243323895</c:v>
                </c:pt>
                <c:pt idx="7">
                  <c:v>0.50429821101487504</c:v>
                </c:pt>
              </c:numCache>
            </c:numRef>
          </c:val>
        </c:ser>
        <c:overlap val="100"/>
        <c:axId val="123524992"/>
        <c:axId val="123526528"/>
      </c:barChart>
      <c:catAx>
        <c:axId val="123524992"/>
        <c:scaling>
          <c:orientation val="minMax"/>
        </c:scaling>
        <c:axPos val="b"/>
        <c:numFmt formatCode="General" sourceLinked="1"/>
        <c:tickLblPos val="nextTo"/>
        <c:crossAx val="123526528"/>
        <c:crosses val="autoZero"/>
        <c:auto val="1"/>
        <c:lblAlgn val="ctr"/>
        <c:lblOffset val="100"/>
      </c:catAx>
      <c:valAx>
        <c:axId val="123526528"/>
        <c:scaling>
          <c:orientation val="minMax"/>
          <c:max val="1"/>
        </c:scaling>
        <c:axPos val="l"/>
        <c:majorGridlines/>
        <c:numFmt formatCode="0%" sourceLinked="0"/>
        <c:tickLblPos val="nextTo"/>
        <c:crossAx val="123524992"/>
        <c:crosses val="autoZero"/>
        <c:crossBetween val="between"/>
      </c:valAx>
    </c:plotArea>
    <c:legend>
      <c:legendPos val="t"/>
      <c:layout/>
    </c:legend>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b="1" i="0">
                <a:latin typeface="Calibri" pitchFamily="34" charset="0"/>
              </a:defRPr>
            </a:lvl1pPr>
          </a:lstStyle>
          <a:p>
            <a:pPr>
              <a:defRPr/>
            </a:pPr>
            <a:endParaRPr lang="zh-TW"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b="1" i="0">
                <a:latin typeface="Calibri" pitchFamily="34" charset="0"/>
              </a:defRPr>
            </a:lvl1pPr>
          </a:lstStyle>
          <a:p>
            <a:pPr>
              <a:defRPr/>
            </a:pPr>
            <a:fld id="{279A7B6D-1A2C-4660-BD05-70DDE92DAE70}" type="datetime1">
              <a:rPr lang="zh-TW" altLang="en-US"/>
              <a:pPr>
                <a:defRPr/>
              </a:pPr>
              <a:t>2023/7/10</a:t>
            </a:fld>
            <a:endParaRPr lang="en-US" altLang="zh-TW"/>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b="1" i="0">
                <a:latin typeface="Calibri" pitchFamily="34" charset="0"/>
              </a:defRPr>
            </a:lvl1pPr>
          </a:lstStyle>
          <a:p>
            <a:pPr>
              <a:defRPr/>
            </a:pPr>
            <a:fld id="{FE9FB9A0-AE75-4E13-BFB0-2BE2E110AE8F}" type="slidenum">
              <a:rPr lang="zh-TW" altLang="en-US"/>
              <a:pPr>
                <a:defRPr/>
              </a:pPr>
              <a:t>‹#›</a:t>
            </a:fld>
            <a:endParaRPr lang="en-US" altLang="zh-TW"/>
          </a:p>
        </p:txBody>
      </p:sp>
      <p:sp>
        <p:nvSpPr>
          <p:cNvPr id="6" name="頁尾版面配置區 5"/>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1" y="0"/>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eaLnBrk="0" hangingPunct="0">
              <a:defRPr sz="1200" b="1" i="0">
                <a:latin typeface="Calibri" pitchFamily="34" charset="0"/>
              </a:defRPr>
            </a:lvl1pPr>
          </a:lstStyle>
          <a:p>
            <a:pPr>
              <a:defRPr/>
            </a:pPr>
            <a:endParaRPr lang="en-US" altLang="zh-TW"/>
          </a:p>
        </p:txBody>
      </p:sp>
      <p:sp>
        <p:nvSpPr>
          <p:cNvPr id="5325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lgn="r" eaLnBrk="0" hangingPunct="0">
              <a:defRPr sz="1200" b="1" i="0">
                <a:latin typeface="Calibri" pitchFamily="34" charset="0"/>
              </a:defRPr>
            </a:lvl1pPr>
          </a:lstStyle>
          <a:p>
            <a:pPr>
              <a:defRPr/>
            </a:pPr>
            <a:fld id="{B2D9534D-15B0-47CC-9372-A0C959E6F218}" type="datetime1">
              <a:rPr lang="zh-TW" altLang="en-US"/>
              <a:pPr>
                <a:defRPr/>
              </a:pPr>
              <a:t>2023/7/10</a:t>
            </a:fld>
            <a:endParaRPr lang="en-US" altLang="zh-TW"/>
          </a:p>
        </p:txBody>
      </p:sp>
      <p:sp>
        <p:nvSpPr>
          <p:cNvPr id="1105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3253" name="Rectangle 5"/>
          <p:cNvSpPr>
            <a:spLocks noGrp="1" noChangeArrowheads="1"/>
          </p:cNvSpPr>
          <p:nvPr>
            <p:ph type="body" sz="quarter" idx="3"/>
          </p:nvPr>
        </p:nvSpPr>
        <p:spPr bwMode="auto">
          <a:xfrm>
            <a:off x="685801" y="4343401"/>
            <a:ext cx="5486400" cy="41148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53254" name="Rectangle 6"/>
          <p:cNvSpPr>
            <a:spLocks noGrp="1" noChangeArrowheads="1"/>
          </p:cNvSpPr>
          <p:nvPr>
            <p:ph type="ftr" sz="quarter" idx="4"/>
          </p:nvPr>
        </p:nvSpPr>
        <p:spPr bwMode="auto">
          <a:xfrm>
            <a:off x="1" y="8685213"/>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eaLnBrk="0" hangingPunct="0">
              <a:defRPr sz="1200" b="1" i="0">
                <a:latin typeface="Calibri" pitchFamily="34" charset="0"/>
              </a:defRPr>
            </a:lvl1pPr>
          </a:lstStyle>
          <a:p>
            <a:pPr>
              <a:defRPr/>
            </a:pPr>
            <a:endParaRPr lang="en-US" altLang="zh-TW"/>
          </a:p>
        </p:txBody>
      </p:sp>
      <p:sp>
        <p:nvSpPr>
          <p:cNvPr id="5325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algn="r" eaLnBrk="0" hangingPunct="0">
              <a:defRPr sz="1200" b="1" i="0">
                <a:latin typeface="Calibri" pitchFamily="34" charset="0"/>
              </a:defRPr>
            </a:lvl1pPr>
          </a:lstStyle>
          <a:p>
            <a:pPr>
              <a:defRPr/>
            </a:pPr>
            <a:fld id="{5CFD62E5-F9D7-41F0-90DE-EB32247BED92}" type="slidenum">
              <a:rPr lang="zh-TW" altLang="en-US"/>
              <a:pPr>
                <a:defRPr/>
              </a:pPr>
              <a:t>‹#›</a:t>
            </a:fld>
            <a:endParaRPr lang="en-US" altLang="zh-TW"/>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1pPr>
    <a:lvl2pPr marL="4572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2pPr>
    <a:lvl3pPr marL="9144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3pPr>
    <a:lvl4pPr marL="13716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4pPr>
    <a:lvl5pPr marL="18288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1" name="Notes Placeholder 2"/>
          <p:cNvSpPr>
            <a:spLocks noGrp="1"/>
          </p:cNvSpPr>
          <p:nvPr>
            <p:ph type="body" idx="1"/>
          </p:nvPr>
        </p:nvSpPr>
        <p:spPr>
          <a:noFill/>
        </p:spPr>
        <p:txBody>
          <a:bodyPr/>
          <a:lstStyle/>
          <a:p>
            <a:endParaRPr lang="zh-CN" altLang="en-US" smtClean="0">
              <a:latin typeface="Calibri" pitchFamily="34" charset="0"/>
              <a:cs typeface="MS PGothic" pitchFamily="34" charset="-128"/>
            </a:endParaRPr>
          </a:p>
        </p:txBody>
      </p:sp>
      <p:sp>
        <p:nvSpPr>
          <p:cNvPr id="109572" name="Slide Number Placeholder 3"/>
          <p:cNvSpPr>
            <a:spLocks noGrp="1"/>
          </p:cNvSpPr>
          <p:nvPr>
            <p:ph type="sldNum" sz="quarter" idx="5"/>
          </p:nvPr>
        </p:nvSpPr>
        <p:spPr>
          <a:noFill/>
          <a:ln>
            <a:miter lim="800000"/>
            <a:headEnd/>
            <a:tailEnd/>
          </a:ln>
        </p:spPr>
        <p:txBody>
          <a:bodyPr/>
          <a:lstStyle/>
          <a:p>
            <a:fld id="{9D929108-335C-4D0C-85B2-99AE2D7F4406}" type="slidenum">
              <a:rPr lang="zh-CN" altLang="en-US" smtClean="0"/>
              <a:pPr/>
              <a:t>1</a:t>
            </a:fld>
            <a:endParaRPr lang="zh-CN"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CFD62E5-F9D7-41F0-90DE-EB32247BED92}" type="slidenum">
              <a:rPr lang="zh-TW" altLang="en-US" smtClean="0"/>
              <a:pPr>
                <a:defRPr/>
              </a:pPr>
              <a:t>2</a:t>
            </a:fld>
            <a:endParaRPr lang="en-US" altLang="zh-TW"/>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Notes Placeholder 2"/>
          <p:cNvSpPr>
            <a:spLocks noGrp="1"/>
          </p:cNvSpPr>
          <p:nvPr>
            <p:ph type="body" idx="1"/>
          </p:nvPr>
        </p:nvSpPr>
        <p:spPr>
          <a:noFill/>
        </p:spPr>
        <p:txBody>
          <a:bodyPr/>
          <a:lstStyle/>
          <a:p>
            <a:endParaRPr lang="zh-CN" altLang="en-US" smtClean="0">
              <a:latin typeface="Calibri" pitchFamily="34" charset="0"/>
              <a:cs typeface="MS PGothic" pitchFamily="34" charset="-128"/>
            </a:endParaRPr>
          </a:p>
        </p:txBody>
      </p:sp>
      <p:sp>
        <p:nvSpPr>
          <p:cNvPr id="134148" name="Slide Number Placeholder 3"/>
          <p:cNvSpPr>
            <a:spLocks noGrp="1"/>
          </p:cNvSpPr>
          <p:nvPr>
            <p:ph type="sldNum" sz="quarter" idx="5"/>
          </p:nvPr>
        </p:nvSpPr>
        <p:spPr>
          <a:noFill/>
          <a:ln>
            <a:miter lim="800000"/>
            <a:headEnd/>
            <a:tailEnd/>
          </a:ln>
        </p:spPr>
        <p:txBody>
          <a:bodyPr/>
          <a:lstStyle/>
          <a:p>
            <a:fld id="{C1CB270F-5B79-486F-978B-A0059726796C}" type="slidenum">
              <a:rPr lang="zh-CN" altLang="en-US" smtClean="0"/>
              <a:pPr/>
              <a:t>7</a:t>
            </a:fld>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a:prstGeom prst="rect">
            <a:avLst/>
          </a:prstGeo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a:prstGeom prst="rect">
            <a:avLst/>
          </a:prstGeo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a:prstGeom prst="rect">
            <a:avLst/>
          </a:prstGeo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04E81945-F50A-4E18-BF23-91688C859104}" type="datetime1">
              <a:rPr lang="zh-TW" altLang="en-US" smtClean="0"/>
              <a:pPr>
                <a:defRPr/>
              </a:pPr>
              <a:t>2023/7/10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3FB98C61-94C6-4AFB-B8B2-640B9D0897F2}" type="slidenum">
              <a:rPr lang="zh-TW" altLang="en-US"/>
              <a:pPr>
                <a:defRPr/>
              </a:pPr>
              <a:t>‹#›</a:t>
            </a:fld>
            <a:endParaRPr lang="zh-TW"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88676AB5-4152-4E88-967E-479A55E3AE53}" type="datetime1">
              <a:rPr lang="zh-TW" altLang="en-US" smtClean="0"/>
              <a:pPr>
                <a:defRPr/>
              </a:pPr>
              <a:t>2023/7/10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E92B1F58-E843-4226-A9A2-5EAEE8B64261}" type="slidenum">
              <a:rPr lang="zh-TW" altLang="en-US"/>
              <a:pPr>
                <a:defRPr/>
              </a:pPr>
              <a:t>‹#›</a:t>
            </a:fld>
            <a:endParaRPr lang="zh-TW"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86A7B31A-E4EC-4516-8D06-1BDA8BC10764}" type="datetime1">
              <a:rPr lang="zh-TW" altLang="en-US" smtClean="0"/>
              <a:pPr>
                <a:defRPr/>
              </a:pPr>
              <a:t>2023/7/10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EDDBFD60-E9E1-4F2B-975C-50A2C79697CE}" type="slidenum">
              <a:rPr lang="zh-TW" altLang="en-US"/>
              <a:pPr>
                <a:defRPr/>
              </a:pPr>
              <a:t>‹#›</a:t>
            </a:fld>
            <a:endParaRPr lang="zh-TW"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B2F4382D-3985-4297-ABE3-5CE554716AD3}" type="datetime1">
              <a:rPr lang="zh-TW" altLang="en-US" smtClean="0"/>
              <a:pPr>
                <a:defRPr/>
              </a:pPr>
              <a:t>2023/7/10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B09060E8-BBFF-4D42-B632-7E8B79A352C0}" type="slidenum">
              <a:rPr lang="zh-TW" altLang="en-US"/>
              <a:pPr>
                <a:defRPr/>
              </a:pPr>
              <a:t>‹#›</a:t>
            </a:fld>
            <a:endParaRPr lang="zh-TW"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C7DF3620-FFCB-4C13-A9D9-4987B0A7EFD4}" type="datetime1">
              <a:rPr lang="zh-TW" altLang="en-US" smtClean="0"/>
              <a:pPr>
                <a:defRPr/>
              </a:pPr>
              <a:t>2023/7/10</a:t>
            </a:fld>
            <a:endParaRPr lang="zh-TW" altLang="en-US"/>
          </a:p>
        </p:txBody>
      </p:sp>
      <p:sp>
        <p:nvSpPr>
          <p:cNvPr id="8" name="頁尾版面配置區 7"/>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9" name="投影片編號版面配置區 8"/>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B94B87B9-9208-43E4-B8C7-FB3CDB2160E8}" type="slidenum">
              <a:rPr lang="zh-TW" altLang="en-US"/>
              <a:pPr>
                <a:defRPr/>
              </a:pPr>
              <a:t>‹#›</a:t>
            </a:fld>
            <a:endParaRPr lang="zh-TW"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5993B091-C43C-4654-8A43-EAA69FF97A23}" type="datetime1">
              <a:rPr lang="zh-TW" altLang="en-US" smtClean="0"/>
              <a:pPr>
                <a:defRPr/>
              </a:pPr>
              <a:t>2023/7/10</a:t>
            </a:fld>
            <a:endParaRPr lang="zh-TW" altLang="en-US"/>
          </a:p>
        </p:txBody>
      </p:sp>
      <p:sp>
        <p:nvSpPr>
          <p:cNvPr id="4" name="頁尾版面配置區 3"/>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5" name="投影片編號版面配置區 4"/>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C9468193-9D54-4B13-AE35-818C6B3CAEEB}" type="slidenum">
              <a:rPr lang="zh-TW" altLang="en-US"/>
              <a:pPr>
                <a:defRPr/>
              </a:pPr>
              <a:t>‹#›</a:t>
            </a:fld>
            <a:endParaRPr lang="zh-TW"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50955051-D87A-4B11-B579-85A86EF67841}" type="datetime1">
              <a:rPr lang="zh-TW" altLang="en-US" smtClean="0"/>
              <a:pPr>
                <a:defRPr/>
              </a:pPr>
              <a:t>2023/7/10</a:t>
            </a:fld>
            <a:endParaRPr lang="zh-TW" altLang="en-US"/>
          </a:p>
        </p:txBody>
      </p:sp>
      <p:sp>
        <p:nvSpPr>
          <p:cNvPr id="3" name="頁尾版面配置區 2"/>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3"/>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86B435E9-0FA4-4910-857E-C736F457A015}" type="slidenum">
              <a:rPr lang="zh-TW" altLang="en-US"/>
              <a:pPr>
                <a:defRPr/>
              </a:pPr>
              <a:t>‹#›</a:t>
            </a:fld>
            <a:endParaRPr lang="zh-TW"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A3B06C1D-B4A6-4A9A-9A75-4E328887BAA4}" type="datetime1">
              <a:rPr lang="zh-TW" altLang="en-US" smtClean="0"/>
              <a:pPr>
                <a:defRPr/>
              </a:pPr>
              <a:t>2023/7/10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4C004169-8151-45CD-B4BF-8630BD14C0BF}" type="slidenum">
              <a:rPr lang="zh-TW" altLang="en-US"/>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0FFF9FB1-5435-4B32-A580-03E71810E32B}" type="datetime1">
              <a:rPr lang="zh-TW" altLang="en-US" smtClean="0"/>
              <a:pPr>
                <a:defRPr/>
              </a:pPr>
              <a:t>2023/7/10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69157E90-12CC-4B32-9703-E6F4B5451B30}" type="slidenum">
              <a:rPr lang="zh-TW" altLang="en-US"/>
              <a:pPr>
                <a:defRPr/>
              </a:pPr>
              <a:t>‹#›</a:t>
            </a:fld>
            <a:endParaRPr lang="zh-TW"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890314AB-027F-4AE6-B5E8-67BC217122D6}" type="datetime1">
              <a:rPr lang="zh-TW" altLang="en-US" smtClean="0"/>
              <a:pPr>
                <a:defRPr/>
              </a:pPr>
              <a:t>2023/7/10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D3488CDF-8B9F-4CBD-8587-13EC5F1D86E2}" type="slidenum">
              <a:rPr lang="zh-TW" altLang="en-US"/>
              <a:pPr>
                <a:defRPr/>
              </a:pPr>
              <a:t>‹#›</a:t>
            </a:fld>
            <a:endParaRPr lang="zh-TW"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直排標題及文字">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D8651ECE-EB54-41DD-A849-EB2A6FA6B8E7}" type="datetime1">
              <a:rPr lang="zh-TW" altLang="en-US" smtClean="0"/>
              <a:pPr>
                <a:defRPr/>
              </a:pPr>
              <a:t>2023/7/10</a:t>
            </a:fld>
            <a:endParaRPr lang="zh-TW" altLang="en-US"/>
          </a:p>
        </p:txBody>
      </p:sp>
      <p:sp>
        <p:nvSpPr>
          <p:cNvPr id="3"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CE175E55-4DB3-4DFA-9BDD-90104184910F}" type="slidenum">
              <a:rPr lang="zh-TW" altLang="en-US"/>
              <a:pPr>
                <a:defRPr/>
              </a:pPr>
              <a:t>‹#›</a:t>
            </a:fld>
            <a:endParaRPr lang="zh-TW"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3_直排標題及文字">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B2A653D9-3133-432C-9FF5-FAB88D4D3CAE}" type="datetime1">
              <a:rPr lang="zh-TW" altLang="en-US" smtClean="0"/>
              <a:pPr>
                <a:defRPr/>
              </a:pPr>
              <a:t>2023/7/10</a:t>
            </a:fld>
            <a:endParaRPr lang="zh-TW" altLang="en-US"/>
          </a:p>
        </p:txBody>
      </p:sp>
      <p:sp>
        <p:nvSpPr>
          <p:cNvPr id="3"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62FE9C0C-D0EC-4FA7-98E2-3BD31ABCB6B9}" type="slidenum">
              <a:rPr lang="zh-TW" altLang="en-US"/>
              <a:pPr>
                <a:defRPr/>
              </a:pPr>
              <a:t>‹#›</a:t>
            </a:fld>
            <a:endParaRPr lang="zh-TW"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标题幻灯片">
    <p:spTree>
      <p:nvGrpSpPr>
        <p:cNvPr id="1" name=""/>
        <p:cNvGrpSpPr/>
        <p:nvPr/>
      </p:nvGrpSpPr>
      <p:grpSpPr>
        <a:xfrm>
          <a:off x="0" y="0"/>
          <a:ext cx="0" cy="0"/>
          <a:chOff x="0" y="0"/>
          <a:chExt cx="0" cy="0"/>
        </a:xfrm>
      </p:grpSpPr>
      <p:pic>
        <p:nvPicPr>
          <p:cNvPr id="2" name="图片 3" descr="bgk1.jpg"/>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a:prstGeom prst="rect">
            <a:avLst/>
          </a:prstGeo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65A0DE81-1E08-4663-9772-E3E99199CE4A}" type="datetime1">
              <a:rPr lang="zh-TW" altLang="en-US" smtClean="0"/>
              <a:pPr>
                <a:defRPr/>
              </a:pPr>
              <a:t>2023/7/10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589C36F0-9CBD-403C-8B81-9FC0215A00E4}" type="slidenum">
              <a:rPr lang="zh-TW" altLang="en-US"/>
              <a:pPr>
                <a:defRPr/>
              </a:pPr>
              <a:t>‹#›</a:t>
            </a:fld>
            <a:endParaRPr lang="zh-TW"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52C1F9F6-A957-4247-8233-B5D801F68D70}" type="datetime1">
              <a:rPr lang="zh-TW" altLang="en-US" smtClean="0"/>
              <a:pPr>
                <a:defRPr/>
              </a:pPr>
              <a:t>2023/7/10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ECBFC4B5-7054-4C39-95D3-C5F79C7219CB}" type="slidenum">
              <a:rPr lang="zh-TW" altLang="en-US"/>
              <a:pPr>
                <a:defRPr/>
              </a:pPr>
              <a:t>‹#›</a:t>
            </a:fld>
            <a:endParaRPr lang="zh-TW"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A6E1D8A-6864-40E4-B9B2-5E868EAD42D6}" type="datetime1">
              <a:rPr lang="zh-TW" altLang="en-US" smtClean="0"/>
              <a:pPr>
                <a:defRPr/>
              </a:pPr>
              <a:t>2023/7/10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16AA94B6-B161-4077-8C62-FB56ADFB6D25}" type="slidenum">
              <a:rPr lang="zh-TW" altLang="en-US"/>
              <a:pPr>
                <a:defRPr/>
              </a:pPr>
              <a:t>‹#›</a:t>
            </a:fld>
            <a:endParaRPr lang="zh-TW"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841B743-12E6-4EEB-B8DA-76C9DB03BBE2}" type="datetime1">
              <a:rPr lang="zh-TW" altLang="en-US" smtClean="0"/>
              <a:pPr>
                <a:defRPr/>
              </a:pPr>
              <a:t>2023/7/10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54BE7EF2-2AD9-4E80-B492-02B999DB1ED3}" type="slidenum">
              <a:rPr lang="zh-TW" altLang="en-US"/>
              <a:pPr>
                <a:defRPr/>
              </a:pPr>
              <a:t>‹#›</a:t>
            </a:fld>
            <a:endParaRPr lang="zh-TW"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7329605-CE75-40ED-972A-B7ED8CBACD49}" type="datetime1">
              <a:rPr lang="zh-TW" altLang="en-US" smtClean="0"/>
              <a:pPr>
                <a:defRPr/>
              </a:pPr>
              <a:t>2023/7/10</a:t>
            </a:fld>
            <a:endParaRPr lang="zh-TW" altLang="en-US"/>
          </a:p>
        </p:txBody>
      </p:sp>
      <p:sp>
        <p:nvSpPr>
          <p:cNvPr id="8" name="頁尾版面配置區 7"/>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9" name="投影片編號版面配置區 8"/>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898808AB-2B60-46DC-80AB-3F4D2C3A64F1}"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6B613C9D-48CF-4547-B447-3E61805E3AB6}" type="datetime1">
              <a:rPr lang="zh-TW" altLang="en-US" smtClean="0"/>
              <a:pPr>
                <a:defRPr/>
              </a:pPr>
              <a:t>2023/7/10</a:t>
            </a:fld>
            <a:endParaRPr lang="zh-TW" altLang="en-US"/>
          </a:p>
        </p:txBody>
      </p:sp>
      <p:sp>
        <p:nvSpPr>
          <p:cNvPr id="4" name="頁尾版面配置區 3"/>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5" name="投影片編號版面配置區 4"/>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10B40920-B543-4A97-B40A-AB264736C9EF}" type="slidenum">
              <a:rPr lang="zh-TW" altLang="en-US"/>
              <a:pPr>
                <a:defRPr/>
              </a:pPr>
              <a:t>‹#›</a:t>
            </a:fld>
            <a:endParaRPr lang="zh-TW"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F6CC572C-06D3-4002-81DC-700A80DE27EF}" type="datetime1">
              <a:rPr lang="zh-TW" altLang="en-US" smtClean="0"/>
              <a:pPr>
                <a:defRPr/>
              </a:pPr>
              <a:t>2023/7/10</a:t>
            </a:fld>
            <a:endParaRPr lang="zh-TW" altLang="en-US"/>
          </a:p>
        </p:txBody>
      </p:sp>
      <p:sp>
        <p:nvSpPr>
          <p:cNvPr id="3" name="頁尾版面配置區 2"/>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3"/>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05788721-EA65-458B-80A1-490201957CDA}" type="slidenum">
              <a:rPr lang="zh-TW" altLang="en-US"/>
              <a:pPr>
                <a:defRPr/>
              </a:pPr>
              <a:t>‹#›</a:t>
            </a:fld>
            <a:endParaRPr lang="zh-TW"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9CD9A74-B8D1-41AC-AC59-E93A097043F2}" type="datetime1">
              <a:rPr lang="zh-TW" altLang="en-US" smtClean="0"/>
              <a:pPr>
                <a:defRPr/>
              </a:pPr>
              <a:t>2023/7/10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154230A1-5CF5-4B16-9767-D9EE282867B0}" type="slidenum">
              <a:rPr lang="zh-TW" altLang="en-US"/>
              <a:pPr>
                <a:defRPr/>
              </a:pPr>
              <a:t>‹#›</a:t>
            </a:fld>
            <a:endParaRPr lang="zh-TW"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B25E36AB-7E46-4AF2-B019-1892478550F8}" type="datetime1">
              <a:rPr lang="zh-TW" altLang="en-US" smtClean="0"/>
              <a:pPr>
                <a:defRPr/>
              </a:pPr>
              <a:t>2023/7/10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2554FA46-936B-46D1-A3B0-0D08BF2166DE}" type="slidenum">
              <a:rPr lang="zh-TW" altLang="en-US"/>
              <a:pPr>
                <a:defRPr/>
              </a:pPr>
              <a:t>‹#›</a:t>
            </a:fld>
            <a:endParaRPr lang="zh-TW"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73B2D4C8-A77F-46F1-AC1B-08FA1CA17EA6}" type="datetime1">
              <a:rPr lang="zh-TW" altLang="en-US" smtClean="0"/>
              <a:pPr>
                <a:defRPr/>
              </a:pPr>
              <a:t>2023/7/10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C5BAEB7E-E303-4A3D-ABE0-F00D68EC85DF}" type="slidenum">
              <a:rPr lang="zh-TW" altLang="en-US"/>
              <a:pPr>
                <a:defRPr/>
              </a:pPr>
              <a:t>‹#›</a:t>
            </a:fld>
            <a:endParaRPr lang="zh-TW"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a:prstGeom prst="rect">
            <a:avLst/>
          </a:prstGeo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4F6A9C2C-76C7-46B5-8C60-9708E919F0C0}" type="datetime1">
              <a:rPr lang="zh-TW" altLang="en-US" smtClean="0"/>
              <a:pPr>
                <a:defRPr/>
              </a:pPr>
              <a:t>2023/7/10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B5586C4B-740D-4F98-9CE9-C360E2CD7AEA}" type="slidenum">
              <a:rPr lang="zh-TW" altLang="en-US"/>
              <a:pPr>
                <a:defRPr/>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4.jpe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6809" r:id="rId1"/>
    <p:sldLayoutId id="2147486810" r:id="rId2"/>
    <p:sldLayoutId id="2147486811" r:id="rId3"/>
    <p:sldLayoutId id="2147486812" r:id="rId4"/>
    <p:sldLayoutId id="2147486813" r:id="rId5"/>
    <p:sldLayoutId id="2147486814" r:id="rId6"/>
    <p:sldLayoutId id="2147486815" r:id="rId7"/>
    <p:sldLayoutId id="2147486816" r:id="rId8"/>
    <p:sldLayoutId id="2147486817" r:id="rId9"/>
    <p:sldLayoutId id="2147486818" r:id="rId10"/>
    <p:sldLayoutId id="2147486819" r:id="rId11"/>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2pPr>
      <a:lvl3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3pPr>
      <a:lvl4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4pPr>
      <a:lvl5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5pPr>
      <a:lvl6pPr marL="457200" algn="ctr" rtl="0" fontAlgn="base">
        <a:spcBef>
          <a:spcPct val="0"/>
        </a:spcBef>
        <a:spcAft>
          <a:spcPct val="0"/>
        </a:spcAft>
        <a:defRPr kumimoji="1" sz="4400">
          <a:solidFill>
            <a:schemeClr val="tx2"/>
          </a:solidFill>
          <a:latin typeface="Arial" pitchFamily="34" charset="0"/>
          <a:ea typeface="新細明體" pitchFamily="18" charset="-120"/>
        </a:defRPr>
      </a:lvl6pPr>
      <a:lvl7pPr marL="914400" algn="ctr" rtl="0" fontAlgn="base">
        <a:spcBef>
          <a:spcPct val="0"/>
        </a:spcBef>
        <a:spcAft>
          <a:spcPct val="0"/>
        </a:spcAft>
        <a:defRPr kumimoji="1" sz="4400">
          <a:solidFill>
            <a:schemeClr val="tx2"/>
          </a:solidFill>
          <a:latin typeface="Arial" pitchFamily="34" charset="0"/>
          <a:ea typeface="新細明體" pitchFamily="18" charset="-120"/>
        </a:defRPr>
      </a:lvl7pPr>
      <a:lvl8pPr marL="1371600" algn="ctr" rtl="0" fontAlgn="base">
        <a:spcBef>
          <a:spcPct val="0"/>
        </a:spcBef>
        <a:spcAft>
          <a:spcPct val="0"/>
        </a:spcAft>
        <a:defRPr kumimoji="1" sz="4400">
          <a:solidFill>
            <a:schemeClr val="tx2"/>
          </a:solidFill>
          <a:latin typeface="Arial" pitchFamily="34" charset="0"/>
          <a:ea typeface="新細明體" pitchFamily="18" charset="-120"/>
        </a:defRPr>
      </a:lvl8pPr>
      <a:lvl9pPr marL="1828800" algn="ctr" rtl="0" fontAlgn="base">
        <a:spcBef>
          <a:spcPct val="0"/>
        </a:spcBef>
        <a:spcAft>
          <a:spcPct val="0"/>
        </a:spcAft>
        <a:defRPr kumimoji="1" sz="4400">
          <a:solidFill>
            <a:schemeClr val="tx2"/>
          </a:solidFill>
          <a:latin typeface="Arial" pitchFamily="34"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6834" r:id="rId1"/>
    <p:sldLayoutId id="2147486835" r:id="rId2"/>
    <p:sldLayoutId id="2147486836" r:id="rId3"/>
    <p:sldLayoutId id="2147486837" r:id="rId4"/>
    <p:sldLayoutId id="2147486838" r:id="rId5"/>
    <p:sldLayoutId id="2147486839" r:id="rId6"/>
    <p:sldLayoutId id="2147486840" r:id="rId7"/>
    <p:sldLayoutId id="2147486841" r:id="rId8"/>
    <p:sldLayoutId id="2147486842" r:id="rId9"/>
    <p:sldLayoutId id="2147486843" r:id="rId10"/>
    <p:sldLayoutId id="2147486844" r:id="rId11"/>
    <p:sldLayoutId id="2147486847" r:id="rId12"/>
    <p:sldLayoutId id="2147486860" r:id="rId13"/>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6849" r:id="rId1"/>
    <p:sldLayoutId id="2147486850" r:id="rId2"/>
    <p:sldLayoutId id="2147486851" r:id="rId3"/>
    <p:sldLayoutId id="2147486852" r:id="rId4"/>
    <p:sldLayoutId id="2147486853" r:id="rId5"/>
    <p:sldLayoutId id="2147486854" r:id="rId6"/>
    <p:sldLayoutId id="2147486855" r:id="rId7"/>
    <p:sldLayoutId id="2147486856" r:id="rId8"/>
    <p:sldLayoutId id="2147486857" r:id="rId9"/>
    <p:sldLayoutId id="2147486858" r:id="rId10"/>
    <p:sldLayoutId id="2147486859"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Box 3"/>
          <p:cNvSpPr txBox="1">
            <a:spLocks noChangeArrowheads="1"/>
          </p:cNvSpPr>
          <p:nvPr/>
        </p:nvSpPr>
        <p:spPr bwMode="auto">
          <a:xfrm>
            <a:off x="-540568" y="2780928"/>
            <a:ext cx="6732240" cy="1323439"/>
          </a:xfrm>
          <a:prstGeom prst="rect">
            <a:avLst/>
          </a:prstGeom>
          <a:noFill/>
          <a:ln w="9525">
            <a:noFill/>
            <a:miter lim="800000"/>
            <a:headEnd/>
            <a:tailEnd/>
          </a:ln>
        </p:spPr>
        <p:txBody>
          <a:bodyPr wrap="square">
            <a:spAutoFit/>
          </a:bodyPr>
          <a:lstStyle/>
          <a:p>
            <a:pPr algn="ctr"/>
            <a:r>
              <a:rPr lang="en-US" altLang="zh-TW" sz="4000" b="1" dirty="0" smtClean="0">
                <a:solidFill>
                  <a:srgbClr val="0606D8"/>
                </a:solidFill>
                <a:latin typeface="Times New Roman" pitchFamily="18" charset="0"/>
                <a:ea typeface="標楷體" pitchFamily="65" charset="-120"/>
                <a:cs typeface="Times New Roman" pitchFamily="18" charset="0"/>
              </a:rPr>
              <a:t>2023</a:t>
            </a:r>
            <a:r>
              <a:rPr lang="zh-TW" altLang="en-US" sz="4000" b="1" dirty="0" smtClean="0">
                <a:solidFill>
                  <a:srgbClr val="0606D8"/>
                </a:solidFill>
                <a:latin typeface="Times New Roman" pitchFamily="18" charset="0"/>
                <a:ea typeface="標楷體" pitchFamily="65" charset="-120"/>
                <a:cs typeface="Times New Roman" pitchFamily="18" charset="0"/>
              </a:rPr>
              <a:t> </a:t>
            </a:r>
            <a:r>
              <a:rPr lang="en-US" altLang="zh-TW" sz="4000" b="1" dirty="0" smtClean="0">
                <a:solidFill>
                  <a:srgbClr val="0606D8"/>
                </a:solidFill>
                <a:latin typeface="Times New Roman" pitchFamily="18" charset="0"/>
                <a:ea typeface="標楷體" pitchFamily="65" charset="-120"/>
                <a:cs typeface="Times New Roman" pitchFamily="18" charset="0"/>
              </a:rPr>
              <a:t>First Quarter </a:t>
            </a:r>
          </a:p>
          <a:p>
            <a:pPr algn="ctr"/>
            <a:r>
              <a:rPr lang="en-US" altLang="zh-TW" sz="4000" b="1" dirty="0" smtClean="0">
                <a:solidFill>
                  <a:srgbClr val="0606D8"/>
                </a:solidFill>
                <a:latin typeface="Times New Roman" pitchFamily="18" charset="0"/>
                <a:ea typeface="標楷體" pitchFamily="65" charset="-120"/>
                <a:cs typeface="Times New Roman" pitchFamily="18" charset="0"/>
              </a:rPr>
              <a:t>Investor Conference</a:t>
            </a:r>
            <a:endParaRPr lang="zh-CN" altLang="en-US" sz="4000" b="1" dirty="0" smtClean="0">
              <a:solidFill>
                <a:srgbClr val="0606D8"/>
              </a:solidFill>
              <a:latin typeface="Times New Roman" pitchFamily="18" charset="0"/>
              <a:ea typeface="標楷體" pitchFamily="65" charset="-120"/>
              <a:cs typeface="Times New Roman" pitchFamily="18" charset="0"/>
            </a:endParaRPr>
          </a:p>
        </p:txBody>
      </p:sp>
      <p:pic>
        <p:nvPicPr>
          <p:cNvPr id="40963" name="Picture 2" descr="http://192.168.200.249/zpkm/aa30/HRM/welcome/a_cis/ZIPPY%E8%A6%8F%E7%AF%84/%E9%80%8F%E6%98%8E/CIS-05.png"/>
          <p:cNvPicPr>
            <a:picLocks noChangeAspect="1" noChangeArrowheads="1"/>
          </p:cNvPicPr>
          <p:nvPr/>
        </p:nvPicPr>
        <p:blipFill>
          <a:blip r:embed="rId3"/>
          <a:srcRect/>
          <a:stretch>
            <a:fillRect/>
          </a:stretch>
        </p:blipFill>
        <p:spPr bwMode="auto">
          <a:xfrm>
            <a:off x="0" y="115888"/>
            <a:ext cx="6516688" cy="1587500"/>
          </a:xfrm>
          <a:prstGeom prst="rect">
            <a:avLst/>
          </a:prstGeom>
          <a:noFill/>
          <a:ln w="9525">
            <a:noFill/>
            <a:miter lim="800000"/>
            <a:headEnd/>
            <a:tailEnd/>
          </a:ln>
        </p:spPr>
      </p:pic>
      <p:sp>
        <p:nvSpPr>
          <p:cNvPr id="40964" name="TextBox 3"/>
          <p:cNvSpPr txBox="1">
            <a:spLocks noChangeArrowheads="1"/>
          </p:cNvSpPr>
          <p:nvPr/>
        </p:nvSpPr>
        <p:spPr bwMode="auto">
          <a:xfrm>
            <a:off x="395536" y="5373216"/>
            <a:ext cx="6011863" cy="523875"/>
          </a:xfrm>
          <a:prstGeom prst="rect">
            <a:avLst/>
          </a:prstGeom>
          <a:noFill/>
          <a:ln w="9525">
            <a:noFill/>
            <a:miter lim="800000"/>
            <a:headEnd/>
            <a:tailEnd/>
          </a:ln>
        </p:spPr>
        <p:txBody>
          <a:bodyPr>
            <a:spAutoFit/>
          </a:bodyPr>
          <a:lstStyle/>
          <a:p>
            <a:pPr algn="ctr"/>
            <a:r>
              <a:rPr lang="en-US" altLang="zh-TW" sz="2800" b="1" dirty="0" smtClean="0">
                <a:solidFill>
                  <a:srgbClr val="0606D8"/>
                </a:solidFill>
                <a:latin typeface="Times New Roman" pitchFamily="18" charset="0"/>
                <a:ea typeface="標楷體" pitchFamily="65" charset="-120"/>
                <a:cs typeface="Times New Roman" pitchFamily="18" charset="0"/>
              </a:rPr>
              <a:t>Security Code: </a:t>
            </a:r>
            <a:r>
              <a:rPr lang="en-US" altLang="zh-TW" sz="2800" b="1" dirty="0">
                <a:solidFill>
                  <a:srgbClr val="0606D8"/>
                </a:solidFill>
                <a:latin typeface="Times New Roman" pitchFamily="18" charset="0"/>
                <a:ea typeface="標楷體" pitchFamily="65" charset="-120"/>
                <a:cs typeface="Times New Roman" pitchFamily="18" charset="0"/>
              </a:rPr>
              <a:t>2420</a:t>
            </a:r>
            <a:endParaRPr lang="zh-CN" altLang="en-US" sz="2800" b="1" dirty="0">
              <a:solidFill>
                <a:srgbClr val="0606D8"/>
              </a:solidFill>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827584" y="1700808"/>
            <a:ext cx="7992888" cy="1631216"/>
          </a:xfrm>
          <a:prstGeom prst="rect">
            <a:avLst/>
          </a:prstGeom>
        </p:spPr>
        <p:txBody>
          <a:bodyPr wrap="square">
            <a:spAutoFit/>
          </a:bodyPr>
          <a:lstStyle/>
          <a:p>
            <a:endParaRPr lang="zh-TW" altLang="en-US" sz="2000" dirty="0" smtClean="0">
              <a:latin typeface="Times New Roman" pitchFamily="18" charset="0"/>
              <a:ea typeface="標楷體" pitchFamily="65" charset="-120"/>
              <a:cs typeface="Times New Roman" pitchFamily="18" charset="0"/>
            </a:endParaRPr>
          </a:p>
          <a:p>
            <a:r>
              <a:rPr lang="en-US" altLang="zh-TW" sz="2000" dirty="0" smtClean="0">
                <a:latin typeface="Times New Roman" pitchFamily="18" charset="0"/>
                <a:ea typeface="標楷體" pitchFamily="65" charset="-120"/>
                <a:cs typeface="Times New Roman" pitchFamily="18" charset="0"/>
              </a:rPr>
              <a:t>No representation or warranty express or implied, is or will be made in or in relation to, and no responsibility or liability is or will be accepted by the Company as to, the accuracy or completeness of the information and any liability therefore is hereby expressly disclaimed. </a:t>
            </a:r>
            <a:endParaRPr lang="zh-TW" altLang="en-US" sz="2000" dirty="0">
              <a:latin typeface="Times New Roman" pitchFamily="18" charset="0"/>
              <a:ea typeface="標楷體" pitchFamily="65" charset="-120"/>
              <a:cs typeface="Times New Roman" pitchFamily="18" charset="0"/>
            </a:endParaRPr>
          </a:p>
        </p:txBody>
      </p:sp>
      <p:sp>
        <p:nvSpPr>
          <p:cNvPr id="8" name="矩形 7"/>
          <p:cNvSpPr/>
          <p:nvPr/>
        </p:nvSpPr>
        <p:spPr>
          <a:xfrm>
            <a:off x="2267744" y="332656"/>
            <a:ext cx="4572000" cy="584775"/>
          </a:xfrm>
          <a:prstGeom prst="rect">
            <a:avLst/>
          </a:prstGeom>
        </p:spPr>
        <p:txBody>
          <a:bodyPr>
            <a:spAutoFit/>
          </a:bodyPr>
          <a:lstStyle/>
          <a:p>
            <a:pPr algn="ctr"/>
            <a:r>
              <a:rPr lang="en-US" altLang="zh-TW" sz="3200" b="1" dirty="0" smtClean="0">
                <a:latin typeface="Times New Roman" pitchFamily="18" charset="0"/>
                <a:ea typeface="標楷體" pitchFamily="65" charset="-120"/>
                <a:cs typeface="Times New Roman" pitchFamily="18" charset="0"/>
              </a:rPr>
              <a:t>Disclaimer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619672" y="476672"/>
            <a:ext cx="5904656" cy="1384995"/>
          </a:xfrm>
          <a:prstGeom prst="rect">
            <a:avLst/>
          </a:prstGeom>
          <a:noFill/>
          <a:ln w="9525">
            <a:noFill/>
            <a:miter lim="800000"/>
            <a:headEnd/>
            <a:tailEnd/>
          </a:ln>
        </p:spPr>
        <p:txBody>
          <a:bodyPr wrap="squar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Operating performance for 2023 Q1</a:t>
            </a:r>
          </a:p>
          <a:p>
            <a:endParaRPr lang="en-US" altLang="zh-TW" sz="2800" b="1" dirty="0" smtClean="0">
              <a:solidFill>
                <a:srgbClr val="0606D8"/>
              </a:solidFill>
              <a:latin typeface="Times New Roman" pitchFamily="18" charset="0"/>
              <a:ea typeface="標楷體" pitchFamily="65" charset="-120"/>
              <a:cs typeface="Times New Roman" pitchFamily="18" charset="0"/>
            </a:endParaRPr>
          </a:p>
          <a:p>
            <a:endParaRPr lang="zh-TW" altLang="en-US" sz="2800" b="1" dirty="0">
              <a:solidFill>
                <a:srgbClr val="0606D8"/>
              </a:solidFill>
              <a:latin typeface="標楷體" pitchFamily="65" charset="-120"/>
              <a:ea typeface="標楷體" pitchFamily="65" charset="-120"/>
            </a:endParaRPr>
          </a:p>
        </p:txBody>
      </p:sp>
      <p:graphicFrame>
        <p:nvGraphicFramePr>
          <p:cNvPr id="6" name="表格 5"/>
          <p:cNvGraphicFramePr>
            <a:graphicFrameLocks noGrp="1"/>
          </p:cNvGraphicFramePr>
          <p:nvPr/>
        </p:nvGraphicFramePr>
        <p:xfrm>
          <a:off x="179512" y="1547428"/>
          <a:ext cx="8784976" cy="4378172"/>
        </p:xfrm>
        <a:graphic>
          <a:graphicData uri="http://schemas.openxmlformats.org/drawingml/2006/table">
            <a:tbl>
              <a:tblPr/>
              <a:tblGrid>
                <a:gridCol w="3312367"/>
                <a:gridCol w="648072"/>
                <a:gridCol w="720080"/>
                <a:gridCol w="72008"/>
                <a:gridCol w="648073"/>
                <a:gridCol w="648072"/>
                <a:gridCol w="72008"/>
                <a:gridCol w="648072"/>
                <a:gridCol w="72008"/>
                <a:gridCol w="720080"/>
                <a:gridCol w="576064"/>
                <a:gridCol w="72008"/>
                <a:gridCol w="576064"/>
              </a:tblGrid>
              <a:tr h="532424">
                <a:tc rowSpan="2">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Unit</a:t>
                      </a:r>
                      <a:r>
                        <a:rPr lang="en-US" sz="1300" b="0" i="0" u="none" strike="noStrike" dirty="0">
                          <a:solidFill>
                            <a:srgbClr val="000000"/>
                          </a:solidFill>
                          <a:latin typeface="Times New Roman" pitchFamily="18" charset="0"/>
                          <a:ea typeface="標楷體" pitchFamily="65" charset="-120"/>
                          <a:cs typeface="Times New Roman" pitchFamily="18" charset="0"/>
                        </a:rPr>
                        <a:t>: NTD Thousand</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gridSpan="2">
                  <a:txBody>
                    <a:bodyPr/>
                    <a:lstStyle/>
                    <a:p>
                      <a:pPr algn="ctr" fontAlgn="ctr"/>
                      <a:r>
                        <a:rPr lang="fr-FR" sz="13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23</a:t>
                      </a:r>
                      <a:r>
                        <a:rPr lang="fr-FR" sz="1300" b="0" i="0" u="none" strike="noStrike" dirty="0" smtClean="0">
                          <a:solidFill>
                            <a:srgbClr val="000000"/>
                          </a:solidFill>
                          <a:latin typeface="Times New Roman" pitchFamily="18" charset="0"/>
                          <a:ea typeface="標楷體" pitchFamily="65" charset="-120"/>
                          <a:cs typeface="Times New Roman" pitchFamily="18" charset="0"/>
                        </a:rPr>
                        <a:t> Q</a:t>
                      </a:r>
                      <a:r>
                        <a:rPr lang="en-US" sz="1300" b="0" i="0" u="none" strike="noStrike" dirty="0" smtClean="0">
                          <a:solidFill>
                            <a:srgbClr val="000000"/>
                          </a:solidFill>
                          <a:latin typeface="Times New Roman" pitchFamily="18" charset="0"/>
                          <a:ea typeface="標楷體" pitchFamily="65" charset="-120"/>
                          <a:cs typeface="Times New Roman" pitchFamily="18" charset="0"/>
                        </a:rPr>
                        <a:t>1</a:t>
                      </a:r>
                      <a:endParaRPr lang="fr-FR"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ctr" fontAlgn="ctr"/>
                      <a:r>
                        <a:rPr lang="fr-FR" sz="13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22</a:t>
                      </a: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fr-FR" sz="1300" b="0" i="0" u="none" strike="noStrike" dirty="0" smtClean="0">
                          <a:solidFill>
                            <a:srgbClr val="000000"/>
                          </a:solidFill>
                          <a:latin typeface="Times New Roman" pitchFamily="18" charset="0"/>
                          <a:ea typeface="標楷體" pitchFamily="65" charset="-120"/>
                          <a:cs typeface="Times New Roman" pitchFamily="18" charset="0"/>
                        </a:rPr>
                        <a:t>Q</a:t>
                      </a:r>
                      <a:r>
                        <a:rPr lang="en-US" sz="1300" b="0" i="0" u="none" strike="noStrike" dirty="0" smtClean="0">
                          <a:solidFill>
                            <a:srgbClr val="000000"/>
                          </a:solidFill>
                          <a:latin typeface="Times New Roman" pitchFamily="18" charset="0"/>
                          <a:ea typeface="標楷體" pitchFamily="65" charset="-120"/>
                          <a:cs typeface="Times New Roman" pitchFamily="18" charset="0"/>
                        </a:rPr>
                        <a:t>4</a:t>
                      </a:r>
                      <a:endParaRPr lang="fr-FR"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sz="1300" b="0" i="0" u="none" strike="noStrike" dirty="0" err="1" smtClean="0">
                          <a:solidFill>
                            <a:srgbClr val="000000"/>
                          </a:solidFill>
                          <a:latin typeface="Times New Roman" pitchFamily="18" charset="0"/>
                          <a:ea typeface="標楷體" pitchFamily="65" charset="-120"/>
                          <a:cs typeface="Times New Roman" pitchFamily="18" charset="0"/>
                        </a:rPr>
                        <a:t>QoQ</a:t>
                      </a:r>
                      <a:endParaRPr 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ctr" fontAlgn="ctr"/>
                      <a:r>
                        <a:rPr lang="fr-FR" sz="13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22</a:t>
                      </a: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fr-FR" sz="1300" b="0" i="0" u="none" strike="noStrike" dirty="0" smtClean="0">
                          <a:solidFill>
                            <a:srgbClr val="000000"/>
                          </a:solidFill>
                          <a:latin typeface="Times New Roman" pitchFamily="18" charset="0"/>
                          <a:ea typeface="標楷體" pitchFamily="65" charset="-120"/>
                          <a:cs typeface="Times New Roman" pitchFamily="18" charset="0"/>
                        </a:rPr>
                        <a:t>Q</a:t>
                      </a:r>
                      <a:r>
                        <a:rPr lang="en-US" sz="1300" b="0" i="0" u="none" strike="noStrike" dirty="0" smtClean="0">
                          <a:solidFill>
                            <a:srgbClr val="000000"/>
                          </a:solidFill>
                          <a:latin typeface="Times New Roman" pitchFamily="18" charset="0"/>
                          <a:ea typeface="標楷體" pitchFamily="65" charset="-120"/>
                          <a:cs typeface="Times New Roman" pitchFamily="18" charset="0"/>
                        </a:rPr>
                        <a:t>1</a:t>
                      </a:r>
                      <a:endParaRPr lang="fr-FR"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sz="1300" b="0" i="0" u="none" strike="noStrike" dirty="0" err="1" smtClean="0">
                          <a:solidFill>
                            <a:srgbClr val="000000"/>
                          </a:solidFill>
                          <a:latin typeface="Times New Roman" pitchFamily="18" charset="0"/>
                          <a:ea typeface="標楷體" pitchFamily="65" charset="-120"/>
                          <a:cs typeface="Times New Roman" pitchFamily="18" charset="0"/>
                        </a:rPr>
                        <a:t>QoQ</a:t>
                      </a:r>
                      <a:endParaRPr 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56365">
                <a:tc vMerge="1">
                  <a:txBody>
                    <a:bodyPr/>
                    <a:lstStyle/>
                    <a:p>
                      <a:endParaRPr lang="zh-TW" altLang="en-US"/>
                    </a:p>
                  </a:txBody>
                  <a:tcPr/>
                </a:tc>
                <a:tc>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AMT</a:t>
                      </a:r>
                      <a:r>
                        <a:rPr lang="en-US"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AMT</a:t>
                      </a:r>
                      <a:r>
                        <a:rPr lang="en-US"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300" b="0" i="0" u="none" strike="noStrike">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AMT</a:t>
                      </a:r>
                      <a:r>
                        <a:rPr lang="en-US"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372122">
                <a:tc>
                  <a:txBody>
                    <a:bodyPr/>
                    <a:lstStyle/>
                    <a:p>
                      <a:pPr algn="l" fontAlgn="ct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Sales </a:t>
                      </a:r>
                      <a:r>
                        <a:rPr lang="en-US" sz="1300" b="0" i="0" u="none" strike="noStrike" dirty="0">
                          <a:solidFill>
                            <a:srgbClr val="000000"/>
                          </a:solidFill>
                          <a:latin typeface="Times New Roman" pitchFamily="18" charset="0"/>
                          <a:ea typeface="標楷體" pitchFamily="65" charset="-120"/>
                          <a:cs typeface="Times New Roman" pitchFamily="18" charset="0"/>
                        </a:rPr>
                        <a:t>revenue</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dirty="0">
                          <a:solidFill>
                            <a:srgbClr val="000000"/>
                          </a:solidFill>
                          <a:latin typeface="Times New Roman"/>
                        </a:rPr>
                        <a:t>555,231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a:rPr>
                        <a:t>100.00%</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585,109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a:rPr>
                        <a:t>100.00%</a:t>
                      </a: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a:rPr>
                        <a:t>-5.11%</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632,779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a:rPr>
                        <a:t>100.00%</a:t>
                      </a: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a:rPr>
                        <a:t>-12.26%</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72122">
                <a:tc>
                  <a:txBody>
                    <a:bodyPr/>
                    <a:lstStyle/>
                    <a:p>
                      <a:pPr algn="l" fontAlgn="ct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Gross </a:t>
                      </a:r>
                      <a:r>
                        <a:rPr lang="en-US" sz="1300" b="0" i="0" u="none" strike="noStrike" dirty="0">
                          <a:solidFill>
                            <a:srgbClr val="000000"/>
                          </a:solidFill>
                          <a:latin typeface="Times New Roman" pitchFamily="18" charset="0"/>
                          <a:ea typeface="標楷體" pitchFamily="65" charset="-120"/>
                          <a:cs typeface="Times New Roman" pitchFamily="18" charset="0"/>
                        </a:rPr>
                        <a:t>profit from operation</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221,167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39.83%</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257,864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44.07%</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-14.23%</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250,778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39.63%</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-11.81%</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Operating </a:t>
                      </a:r>
                      <a:r>
                        <a:rPr lang="en-US" sz="1300" b="0" i="0" u="none" strike="noStrike" dirty="0">
                          <a:solidFill>
                            <a:srgbClr val="000000"/>
                          </a:solidFill>
                          <a:latin typeface="Times New Roman" pitchFamily="18" charset="0"/>
                          <a:ea typeface="標楷體" pitchFamily="65" charset="-120"/>
                          <a:cs typeface="Times New Roman" pitchFamily="18" charset="0"/>
                        </a:rPr>
                        <a:t>expenses</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89,419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16.10%</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a:solidFill>
                            <a:srgbClr val="000000"/>
                          </a:solidFill>
                          <a:latin typeface="Times New Roman"/>
                        </a:rPr>
                        <a:t>108,586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18.56%</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-17.65%</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110,690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17.49%</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-19.22%</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Net </a:t>
                      </a:r>
                      <a:r>
                        <a:rPr lang="en-US" sz="1300" b="0" i="0" u="none" strike="noStrike" dirty="0">
                          <a:solidFill>
                            <a:srgbClr val="000000"/>
                          </a:solidFill>
                          <a:latin typeface="Times New Roman" pitchFamily="18" charset="0"/>
                          <a:ea typeface="標楷體" pitchFamily="65" charset="-120"/>
                          <a:cs typeface="Times New Roman" pitchFamily="18" charset="0"/>
                        </a:rPr>
                        <a:t>operating income</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131,748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23.73%</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149,278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25.51%</a:t>
                      </a:r>
                    </a:p>
                  </a:txBody>
                  <a:tcPr marL="7620" marR="7620" marT="7620" marB="0" anchor="ctr">
                    <a:lnL>
                      <a:noFill/>
                    </a:lnL>
                    <a:lnR>
                      <a:noFill/>
                    </a:lnR>
                    <a:lnT>
                      <a:noFill/>
                    </a:lnT>
                    <a:lnB>
                      <a:noFill/>
                    </a:lnB>
                  </a:tcPr>
                </a:tc>
                <a:tc>
                  <a:txBody>
                    <a:bodyPr/>
                    <a:lstStyle/>
                    <a:p>
                      <a:pPr algn="l" fontAlgn="ctr"/>
                      <a:endParaRPr lang="zh-TW" altLang="en-US"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-11.74%</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140,088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22.14%</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-5.95%</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412407">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Non-operating </a:t>
                      </a:r>
                      <a:r>
                        <a:rPr lang="en-US" sz="1300" b="0" i="0" u="none" strike="noStrike" dirty="0">
                          <a:solidFill>
                            <a:srgbClr val="000000"/>
                          </a:solidFill>
                          <a:latin typeface="Times New Roman" pitchFamily="18" charset="0"/>
                          <a:ea typeface="標楷體" pitchFamily="65" charset="-120"/>
                          <a:cs typeface="Times New Roman" pitchFamily="18" charset="0"/>
                        </a:rPr>
                        <a:t>income and expenses</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33,715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6.07%</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26,451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4.52%</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dirty="0">
                          <a:solidFill>
                            <a:srgbClr val="000000"/>
                          </a:solidFill>
                          <a:latin typeface="Times New Roman"/>
                        </a:rPr>
                        <a:t>27.46%</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39,919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6.31%</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-15.54%</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300" b="0" i="0" u="none" strike="noStrike" dirty="0">
                          <a:solidFill>
                            <a:srgbClr val="000000"/>
                          </a:solidFill>
                          <a:latin typeface="Times New Roman" pitchFamily="18" charset="0"/>
                          <a:ea typeface="標楷體" pitchFamily="65" charset="-120"/>
                          <a:cs typeface="Times New Roman" pitchFamily="18" charset="0"/>
                        </a:rPr>
                        <a:t>operating income before tax</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165,463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29.80%</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175,729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30.03%</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-5.84%</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a:solidFill>
                            <a:srgbClr val="000000"/>
                          </a:solidFill>
                          <a:latin typeface="Times New Roman"/>
                        </a:rPr>
                        <a:t>180,007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28.45%</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-8.08%</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300" b="0" i="0" u="none" strike="noStrike" dirty="0">
                          <a:solidFill>
                            <a:srgbClr val="000000"/>
                          </a:solidFill>
                          <a:latin typeface="Times New Roman" pitchFamily="18" charset="0"/>
                          <a:ea typeface="標楷體" pitchFamily="65" charset="-120"/>
                          <a:cs typeface="Times New Roman" pitchFamily="18" charset="0"/>
                        </a:rPr>
                        <a:t>operating income after tax</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131,364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23.66%</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140,449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24.00%</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-6.47%</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a:solidFill>
                            <a:srgbClr val="000000"/>
                          </a:solidFill>
                          <a:latin typeface="Times New Roman"/>
                        </a:rPr>
                        <a:t>142,486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22.52%</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-7.81%</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baseline="0" dirty="0" smtClean="0">
                          <a:solidFill>
                            <a:srgbClr val="0070C0"/>
                          </a:solidFill>
                          <a:latin typeface="Times New Roman" pitchFamily="18" charset="0"/>
                          <a:ea typeface="標楷體" pitchFamily="65" charset="-120"/>
                          <a:cs typeface="Times New Roman" pitchFamily="18" charset="0"/>
                        </a:rPr>
                        <a:t>      </a:t>
                      </a:r>
                      <a:r>
                        <a:rPr lang="en-US" sz="1300" b="0" i="0" u="none" strike="noStrike" dirty="0" smtClean="0">
                          <a:solidFill>
                            <a:srgbClr val="0070C0"/>
                          </a:solidFill>
                          <a:latin typeface="Times New Roman" pitchFamily="18" charset="0"/>
                          <a:ea typeface="標楷體" pitchFamily="65" charset="-120"/>
                          <a:cs typeface="Times New Roman" pitchFamily="18" charset="0"/>
                        </a:rPr>
                        <a:t>Profit </a:t>
                      </a:r>
                      <a:r>
                        <a:rPr lang="en-US" sz="1300" b="0" i="0" u="none" strike="noStrike" dirty="0">
                          <a:solidFill>
                            <a:srgbClr val="0070C0"/>
                          </a:solidFill>
                          <a:latin typeface="Times New Roman" pitchFamily="18" charset="0"/>
                          <a:ea typeface="標楷體" pitchFamily="65" charset="-120"/>
                          <a:cs typeface="Times New Roman" pitchFamily="18" charset="0"/>
                        </a:rPr>
                        <a:t>attributable to owners of the company</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131,686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23.72%</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140,999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24.10%</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-6.61%</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141,901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dirty="0">
                          <a:solidFill>
                            <a:srgbClr val="000000"/>
                          </a:solidFill>
                          <a:latin typeface="Times New Roman"/>
                        </a:rPr>
                        <a:t>22.43%</a:t>
                      </a:r>
                    </a:p>
                  </a:txBody>
                  <a:tcPr marL="7620" marR="7620" marT="7620" marB="0" anchor="ctr">
                    <a:lnL>
                      <a:noFill/>
                    </a:lnL>
                    <a:lnR>
                      <a:noFill/>
                    </a:lnR>
                    <a:lnT>
                      <a:noFill/>
                    </a:lnT>
                    <a:lnB>
                      <a:noFill/>
                    </a:lnB>
                  </a:tcPr>
                </a:tc>
                <a:tc>
                  <a:txBody>
                    <a:bodyPr/>
                    <a:lstStyle/>
                    <a:p>
                      <a:pPr algn="l" fontAlgn="ctr"/>
                      <a:endParaRPr lang="zh-TW" altLang="en-US" sz="1200" b="0" i="0" u="none" strike="noStrike" dirty="0">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-7.20%</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EPS </a:t>
                      </a:r>
                      <a:r>
                        <a:rPr lang="en-US" sz="1300" b="0" i="0" u="none" strike="noStrike" dirty="0">
                          <a:solidFill>
                            <a:srgbClr val="000000"/>
                          </a:solidFill>
                          <a:latin typeface="Times New Roman" pitchFamily="18" charset="0"/>
                          <a:ea typeface="標楷體" pitchFamily="65" charset="-120"/>
                          <a:cs typeface="Times New Roman" pitchFamily="18" charset="0"/>
                        </a:rPr>
                        <a:t>(Dollars)</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200" b="0" i="0" u="none" strike="noStrike">
                          <a:solidFill>
                            <a:srgbClr val="000000"/>
                          </a:solidFill>
                          <a:latin typeface="Times New Roman"/>
                        </a:rPr>
                        <a:t>0.86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200" b="0" i="0" u="none" strike="noStrike">
                          <a:solidFill>
                            <a:srgbClr val="000000"/>
                          </a:solidFill>
                          <a:latin typeface="Times New Roman"/>
                        </a:rPr>
                        <a:t>0.92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ctr"/>
                      <a:endParaRPr lang="en-US" altLang="zh-TW" sz="1200" b="0" i="0" u="none" strike="noStrike" dirty="0">
                        <a:solidFill>
                          <a:srgbClr val="000000"/>
                        </a:solidFill>
                        <a:latin typeface="Times New Roman"/>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endParaRPr lang="zh-TW" altLang="en-US" sz="12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200" b="0" i="0" u="none" strike="noStrike" dirty="0">
                          <a:solidFill>
                            <a:srgbClr val="000000"/>
                          </a:solidFill>
                          <a:latin typeface="Times New Roman"/>
                        </a:rPr>
                        <a:t>0.93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dirty="0">
                          <a:solidFill>
                            <a:srgbClr val="000000"/>
                          </a:solidFill>
                          <a:latin typeface="Times New Roman"/>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619672" y="476672"/>
            <a:ext cx="7416824" cy="877163"/>
          </a:xfrm>
          <a:prstGeom prst="rect">
            <a:avLst/>
          </a:prstGeom>
          <a:noFill/>
          <a:ln w="9525">
            <a:noFill/>
            <a:miter lim="800000"/>
            <a:headEnd/>
            <a:tailEnd/>
          </a:ln>
        </p:spPr>
        <p:txBody>
          <a:bodyPr wrap="squar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Non-operating income and expenses</a:t>
            </a:r>
          </a:p>
          <a:p>
            <a:endParaRPr lang="zh-TW" altLang="en-US" sz="2300" b="1" dirty="0">
              <a:solidFill>
                <a:srgbClr val="0606D8"/>
              </a:solidFill>
              <a:latin typeface="標楷體" pitchFamily="65" charset="-120"/>
              <a:ea typeface="標楷體" pitchFamily="65" charset="-120"/>
            </a:endParaRPr>
          </a:p>
        </p:txBody>
      </p:sp>
      <p:graphicFrame>
        <p:nvGraphicFramePr>
          <p:cNvPr id="4" name="表格 3"/>
          <p:cNvGraphicFramePr>
            <a:graphicFrameLocks noGrp="1"/>
          </p:cNvGraphicFramePr>
          <p:nvPr/>
        </p:nvGraphicFramePr>
        <p:xfrm>
          <a:off x="323528" y="1628801"/>
          <a:ext cx="8424936" cy="4389798"/>
        </p:xfrm>
        <a:graphic>
          <a:graphicData uri="http://schemas.openxmlformats.org/drawingml/2006/table">
            <a:tbl>
              <a:tblPr/>
              <a:tblGrid>
                <a:gridCol w="3888432"/>
                <a:gridCol w="1512168"/>
                <a:gridCol w="72008"/>
                <a:gridCol w="1512168"/>
                <a:gridCol w="72008"/>
                <a:gridCol w="1368152"/>
              </a:tblGrid>
              <a:tr h="576063">
                <a:tc rowSpan="2">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Unit</a:t>
                      </a:r>
                      <a:r>
                        <a:rPr lang="en-US" sz="1600" b="0" i="0" u="none" strike="noStrike" dirty="0">
                          <a:solidFill>
                            <a:srgbClr val="000000"/>
                          </a:solidFill>
                          <a:latin typeface="Times New Roman" pitchFamily="18" charset="0"/>
                          <a:ea typeface="標楷體" pitchFamily="65" charset="-120"/>
                          <a:cs typeface="Times New Roman" pitchFamily="18" charset="0"/>
                        </a:rPr>
                        <a:t>: NTD Thousand</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fontAlgn="ctr"/>
                      <a:r>
                        <a:rPr lang="fr-FR"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23</a:t>
                      </a: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fr-FR" sz="1600" b="0" i="0" u="none" strike="noStrike" dirty="0" smtClean="0">
                          <a:solidFill>
                            <a:srgbClr val="000000"/>
                          </a:solidFill>
                          <a:latin typeface="Times New Roman" pitchFamily="18" charset="0"/>
                          <a:ea typeface="標楷體" pitchFamily="65" charset="-120"/>
                          <a:cs typeface="Times New Roman" pitchFamily="18" charset="0"/>
                        </a:rPr>
                        <a:t>Q</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1</a:t>
                      </a:r>
                      <a:endParaRPr lang="fr-FR"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600" b="0" i="0" u="none" strike="noStrike" dirty="0">
                          <a:solidFill>
                            <a:srgbClr val="000000"/>
                          </a:solidFill>
                          <a:latin typeface="Times New Roman" pitchFamily="18" charset="0"/>
                          <a:ea typeface="標楷體" pitchFamily="65" charset="-120"/>
                          <a:cs typeface="Times New Roman" pitchFamily="18" charset="0"/>
                        </a:rPr>
                        <a:t>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fr-FR"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22</a:t>
                      </a: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fr-FR" sz="1600" b="0" i="0" u="none" strike="noStrike" dirty="0" smtClean="0">
                          <a:solidFill>
                            <a:srgbClr val="000000"/>
                          </a:solidFill>
                          <a:latin typeface="Times New Roman" pitchFamily="18" charset="0"/>
                          <a:ea typeface="標楷體" pitchFamily="65" charset="-120"/>
                          <a:cs typeface="Times New Roman" pitchFamily="18" charset="0"/>
                        </a:rPr>
                        <a:t>Q</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4</a:t>
                      </a:r>
                      <a:endParaRPr lang="fr-FR"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600" b="0" i="0" u="none" strike="noStrike">
                          <a:solidFill>
                            <a:srgbClr val="000000"/>
                          </a:solidFill>
                          <a:latin typeface="Times New Roman" pitchFamily="18" charset="0"/>
                          <a:ea typeface="標楷體" pitchFamily="65" charset="-120"/>
                          <a:cs typeface="Times New Roman" pitchFamily="18" charset="0"/>
                        </a:rPr>
                        <a:t>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pt-BR"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22</a:t>
                      </a: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altLang="zh-TW" sz="1600" b="0" i="0" u="none" strike="noStrike" baseline="0" dirty="0" smtClean="0">
                          <a:solidFill>
                            <a:srgbClr val="000000"/>
                          </a:solidFill>
                          <a:latin typeface="Times New Roman" pitchFamily="18" charset="0"/>
                          <a:ea typeface="標楷體" pitchFamily="65" charset="-120"/>
                          <a:cs typeface="Times New Roman" pitchFamily="18" charset="0"/>
                        </a:rPr>
                        <a:t>Q1</a:t>
                      </a:r>
                      <a:endParaRPr lang="pt-BR"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573735">
                <a:tc vMerge="1">
                  <a:txBody>
                    <a:bodyPr/>
                    <a:lstStyle/>
                    <a:p>
                      <a:endParaRPr lang="zh-TW" altLang="en-US"/>
                    </a:p>
                  </a:txBody>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r>
                        <a:rPr lang="en-US" sz="1600" b="0" i="0" u="none" strike="noStrike" dirty="0">
                          <a:solidFill>
                            <a:srgbClr val="000000"/>
                          </a:solidFill>
                          <a:latin typeface="Times New Roman" pitchFamily="18" charset="0"/>
                          <a:ea typeface="標楷體" pitchFamily="65" charset="-120"/>
                          <a:cs typeface="Times New Roman" pitchFamily="18" charset="0"/>
                        </a:rPr>
                        <a:t>.</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r>
                        <a:rPr lang="en-US" sz="1600" b="0" i="0" u="none" strike="noStrike" dirty="0">
                          <a:solidFill>
                            <a:srgbClr val="000000"/>
                          </a:solidFill>
                          <a:latin typeface="Times New Roman" pitchFamily="18" charset="0"/>
                          <a:ea typeface="標楷體" pitchFamily="65" charset="-120"/>
                          <a:cs typeface="Times New Roman" pitchFamily="18" charset="0"/>
                        </a:rPr>
                        <a:t>.</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600" b="0" i="0" u="none" strike="noStrike">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r>
                        <a:rPr lang="en-US" sz="1600" b="0" i="0" u="none" strike="noStrike" dirty="0">
                          <a:solidFill>
                            <a:srgbClr val="000000"/>
                          </a:solidFill>
                          <a:latin typeface="Times New Roman" pitchFamily="18" charset="0"/>
                          <a:ea typeface="標楷體" pitchFamily="65" charset="-120"/>
                          <a:cs typeface="Times New Roman" pitchFamily="18" charset="0"/>
                        </a:rPr>
                        <a:t>.</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540000">
                <a:tc>
                  <a:txBody>
                    <a:bodyPr/>
                    <a:lstStyle/>
                    <a:p>
                      <a:pPr algn="l" fontAlgn="ct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altLang="zh-TW" sz="1600" b="0" i="0" u="none" strike="noStrike" baseline="0" dirty="0" smtClean="0">
                          <a:solidFill>
                            <a:srgbClr val="000000"/>
                          </a:solidFill>
                          <a:latin typeface="Times New Roman" pitchFamily="18" charset="0"/>
                          <a:ea typeface="標楷體" pitchFamily="65" charset="-120"/>
                          <a:cs typeface="Times New Roman" pitchFamily="18" charset="0"/>
                        </a:rPr>
                        <a:t>Interest</a:t>
                      </a:r>
                      <a:r>
                        <a:rPr 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a:solidFill>
                            <a:srgbClr val="000000"/>
                          </a:solidFill>
                          <a:latin typeface="Times New Roman" pitchFamily="18" charset="0"/>
                          <a:ea typeface="標楷體" pitchFamily="65" charset="-120"/>
                          <a:cs typeface="Times New Roman" pitchFamily="18" charset="0"/>
                        </a:rPr>
                        <a:t>income</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600" b="0" i="0" u="none" strike="noStrike" dirty="0">
                          <a:solidFill>
                            <a:srgbClr val="000000"/>
                          </a:solidFill>
                          <a:latin typeface="Times New Roman"/>
                        </a:rPr>
                        <a:t>3,102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r>
                        <a:rPr lang="zh-TW" altLang="en-US" sz="16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1,713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r>
                        <a:rPr lang="zh-TW" altLang="en-US" sz="16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583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54000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Other income</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r" fontAlgn="ctr"/>
                      <a:r>
                        <a:rPr lang="en-US" altLang="zh-TW" sz="1600" b="0" i="0" u="none" strike="noStrike" dirty="0">
                          <a:solidFill>
                            <a:srgbClr val="000000"/>
                          </a:solidFill>
                          <a:latin typeface="Times New Roman"/>
                        </a:rPr>
                        <a:t>37,304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37,711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29,298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tcPr>
                </a:tc>
              </a:tr>
              <a:tr h="540000">
                <a:tc>
                  <a:txBody>
                    <a:bodyPr/>
                    <a:lstStyle/>
                    <a:p>
                      <a:pPr algn="l" fontAlgn="ct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Other </a:t>
                      </a:r>
                      <a:r>
                        <a:rPr lang="en-US" sz="1600" b="0" i="0" u="none" strike="noStrike" dirty="0">
                          <a:solidFill>
                            <a:srgbClr val="000000"/>
                          </a:solidFill>
                          <a:latin typeface="Times New Roman" pitchFamily="18" charset="0"/>
                          <a:ea typeface="標楷體" pitchFamily="65" charset="-120"/>
                          <a:cs typeface="Times New Roman" pitchFamily="18" charset="0"/>
                        </a:rPr>
                        <a:t>gains (losses)</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(9)</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378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(2,046)</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40000">
                <a:tc>
                  <a:txBody>
                    <a:bodyPr/>
                    <a:lstStyle/>
                    <a:p>
                      <a:pPr algn="l" fontAlgn="ct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Foreign </a:t>
                      </a:r>
                      <a:r>
                        <a:rPr lang="en-US" sz="1600" b="0" i="0" u="none" strike="noStrike" dirty="0">
                          <a:solidFill>
                            <a:srgbClr val="000000"/>
                          </a:solidFill>
                          <a:latin typeface="Times New Roman" pitchFamily="18" charset="0"/>
                          <a:ea typeface="標楷體" pitchFamily="65" charset="-120"/>
                          <a:cs typeface="Times New Roman" pitchFamily="18" charset="0"/>
                        </a:rPr>
                        <a:t>exchange gains (losses)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(1,167)</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(8,249)</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15,669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40000">
                <a:tc>
                  <a:txBody>
                    <a:bodyPr/>
                    <a:lstStyle/>
                    <a:p>
                      <a:pPr algn="l" fontAlgn="ct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Financial </a:t>
                      </a:r>
                      <a:r>
                        <a:rPr lang="en-US" sz="1600" b="0" i="0" u="none" strike="noStrike" dirty="0">
                          <a:solidFill>
                            <a:srgbClr val="000000"/>
                          </a:solidFill>
                          <a:latin typeface="Times New Roman" pitchFamily="18" charset="0"/>
                          <a:ea typeface="標楷體" pitchFamily="65" charset="-120"/>
                          <a:cs typeface="Times New Roman" pitchFamily="18" charset="0"/>
                        </a:rPr>
                        <a:t>costs</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(5,515)</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(5,102)</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dirty="0">
                          <a:solidFill>
                            <a:srgbClr val="000000"/>
                          </a:solidFill>
                          <a:latin typeface="Times New Roman"/>
                        </a:rPr>
                        <a:t>(3,585)</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40000">
                <a:tc>
                  <a:txBody>
                    <a:bodyPr/>
                    <a:lstStyle/>
                    <a:p>
                      <a:pPr algn="l" fontAlgn="ctr"/>
                      <a:r>
                        <a:rPr lang="en-US" sz="1600" b="1" i="0" u="none" strike="noStrike" dirty="0" smtClean="0">
                          <a:solidFill>
                            <a:srgbClr val="000000"/>
                          </a:solidFill>
                          <a:latin typeface="Times New Roman" pitchFamily="18" charset="0"/>
                          <a:ea typeface="標楷體" pitchFamily="65" charset="-120"/>
                          <a:cs typeface="Times New Roman" pitchFamily="18" charset="0"/>
                        </a:rPr>
                        <a:t>Total </a:t>
                      </a:r>
                      <a:r>
                        <a:rPr lang="en-US" sz="1600" b="1" i="0" u="none" strike="noStrike" dirty="0">
                          <a:solidFill>
                            <a:srgbClr val="000000"/>
                          </a:solidFill>
                          <a:latin typeface="Times New Roman" pitchFamily="18" charset="0"/>
                          <a:ea typeface="標楷體" pitchFamily="65" charset="-120"/>
                          <a:cs typeface="Times New Roman" pitchFamily="18" charset="0"/>
                        </a:rPr>
                        <a:t>of non-operating income and </a:t>
                      </a:r>
                      <a:r>
                        <a:rPr lang="en-US" sz="1600" b="1" i="0" u="none" strike="noStrike" dirty="0" smtClean="0">
                          <a:solidFill>
                            <a:srgbClr val="000000"/>
                          </a:solidFill>
                          <a:latin typeface="Times New Roman" pitchFamily="18" charset="0"/>
                          <a:ea typeface="標楷體" pitchFamily="65" charset="-120"/>
                          <a:cs typeface="Times New Roman" pitchFamily="18" charset="0"/>
                        </a:rPr>
                        <a:t>expenses</a:t>
                      </a:r>
                      <a:endParaRPr lang="en-US" sz="1600" b="1"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a:solidFill>
                            <a:srgbClr val="000000"/>
                          </a:solidFill>
                          <a:latin typeface="Times New Roman"/>
                        </a:rPr>
                        <a:t>33,715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6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a:solidFill>
                            <a:srgbClr val="000000"/>
                          </a:solidFill>
                          <a:latin typeface="Times New Roman"/>
                        </a:rPr>
                        <a:t>26,451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6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dirty="0">
                          <a:solidFill>
                            <a:srgbClr val="000000"/>
                          </a:solidFill>
                          <a:latin typeface="Times New Roman"/>
                        </a:rPr>
                        <a:t>39,919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475656" y="548680"/>
            <a:ext cx="7200800" cy="1138773"/>
          </a:xfrm>
          <a:prstGeom prst="rect">
            <a:avLst/>
          </a:prstGeom>
          <a:noFill/>
          <a:ln w="9525">
            <a:noFill/>
            <a:miter lim="800000"/>
            <a:headEnd/>
            <a:tailEnd/>
          </a:ln>
        </p:spPr>
        <p:txBody>
          <a:bodyPr wrap="squar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Consolidated Statement of Financial Position</a:t>
            </a:r>
          </a:p>
          <a:p>
            <a:endParaRPr lang="en-US" altLang="zh-TW" sz="2000" b="1" dirty="0" smtClean="0">
              <a:solidFill>
                <a:srgbClr val="0606D8"/>
              </a:solidFill>
              <a:latin typeface="標楷體" pitchFamily="65" charset="-120"/>
              <a:ea typeface="標楷體" pitchFamily="65" charset="-120"/>
            </a:endParaRPr>
          </a:p>
          <a:p>
            <a:endParaRPr lang="zh-TW" altLang="en-US" sz="2000" b="1" dirty="0">
              <a:solidFill>
                <a:srgbClr val="0606D8"/>
              </a:solidFill>
              <a:latin typeface="標楷體" pitchFamily="65" charset="-120"/>
              <a:ea typeface="標楷體" pitchFamily="65" charset="-120"/>
            </a:endParaRPr>
          </a:p>
        </p:txBody>
      </p:sp>
      <p:graphicFrame>
        <p:nvGraphicFramePr>
          <p:cNvPr id="4" name="表格 3"/>
          <p:cNvGraphicFramePr>
            <a:graphicFrameLocks noGrp="1"/>
          </p:cNvGraphicFramePr>
          <p:nvPr/>
        </p:nvGraphicFramePr>
        <p:xfrm>
          <a:off x="755576" y="1628804"/>
          <a:ext cx="7704857" cy="4464172"/>
        </p:xfrm>
        <a:graphic>
          <a:graphicData uri="http://schemas.openxmlformats.org/drawingml/2006/table">
            <a:tbl>
              <a:tblPr/>
              <a:tblGrid>
                <a:gridCol w="3189305"/>
                <a:gridCol w="1405189"/>
                <a:gridCol w="94732"/>
                <a:gridCol w="1515710"/>
                <a:gridCol w="94732"/>
                <a:gridCol w="1405189"/>
              </a:tblGrid>
              <a:tr h="422676">
                <a:tc rowSpan="2">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Unit</a:t>
                      </a:r>
                      <a:r>
                        <a:rPr lang="en-US" sz="1400" b="0" i="0" u="none" strike="noStrike" dirty="0">
                          <a:solidFill>
                            <a:srgbClr val="000000"/>
                          </a:solidFill>
                          <a:latin typeface="Times New Roman" pitchFamily="18" charset="0"/>
                          <a:ea typeface="標楷體" pitchFamily="65" charset="-120"/>
                          <a:cs typeface="Times New Roman" pitchFamily="18" charset="0"/>
                        </a:rPr>
                        <a:t>: NTD Thousand</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2023/3/31</a:t>
                      </a:r>
                      <a:endParaRPr lang="zh-TW" alt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2022/12/31</a:t>
                      </a:r>
                      <a:endParaRPr lang="zh-TW" alt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2022/3/31</a:t>
                      </a:r>
                      <a:endParaRPr lang="zh-TW" alt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62300">
                <a:tc vMerge="1">
                  <a:txBody>
                    <a:bodyPr/>
                    <a:lstStyle/>
                    <a:p>
                      <a:endParaRPr lang="zh-TW" altLang="en-US"/>
                    </a:p>
                  </a:txBody>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endParaRPr lang="zh-TW" altLang="en-US" sz="1400" b="0" i="0" u="none" strike="noStrike">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endParaRPr lang="zh-TW" altLang="en-US" sz="1400" b="0" i="0" u="none" strike="noStrike">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Cash</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dirty="0">
                          <a:solidFill>
                            <a:srgbClr val="000000"/>
                          </a:solidFill>
                          <a:latin typeface="Times New Roman"/>
                        </a:rPr>
                        <a:t>961,180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719,386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812,753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39196">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Accounts </a:t>
                      </a:r>
                      <a:r>
                        <a:rPr lang="en-US" sz="1400" b="0" i="0" u="none" strike="noStrike" dirty="0">
                          <a:solidFill>
                            <a:srgbClr val="000000"/>
                          </a:solidFill>
                          <a:latin typeface="Times New Roman" pitchFamily="18" charset="0"/>
                          <a:ea typeface="標楷體" pitchFamily="65" charset="-120"/>
                          <a:cs typeface="Times New Roman" pitchFamily="18" charset="0"/>
                        </a:rPr>
                        <a:t>receivable</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328,522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370,964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366,640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Inventories</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805,079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889,267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990,617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Other </a:t>
                      </a:r>
                      <a:r>
                        <a:rPr lang="en-US" sz="1400" b="0" i="0" u="none" strike="noStrike" dirty="0">
                          <a:solidFill>
                            <a:srgbClr val="000000"/>
                          </a:solidFill>
                          <a:latin typeface="Times New Roman" pitchFamily="18" charset="0"/>
                          <a:ea typeface="標楷體" pitchFamily="65" charset="-120"/>
                          <a:cs typeface="Times New Roman" pitchFamily="18" charset="0"/>
                        </a:rPr>
                        <a:t>current assets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101,481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148,129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154,437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Non-current </a:t>
                      </a:r>
                      <a:r>
                        <a:rPr lang="en-US" sz="1400" b="0" i="0" u="none" strike="noStrike" dirty="0">
                          <a:solidFill>
                            <a:srgbClr val="000000"/>
                          </a:solidFill>
                          <a:latin typeface="Times New Roman" pitchFamily="18" charset="0"/>
                          <a:ea typeface="標楷體" pitchFamily="65" charset="-120"/>
                          <a:cs typeface="Times New Roman" pitchFamily="18" charset="0"/>
                        </a:rPr>
                        <a:t>assets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3,440,754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3,459,253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3,485,728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1"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1" i="0" u="none" strike="noStrike" dirty="0" smtClean="0">
                          <a:solidFill>
                            <a:srgbClr val="000000"/>
                          </a:solidFill>
                          <a:latin typeface="Times New Roman" pitchFamily="18" charset="0"/>
                          <a:ea typeface="標楷體" pitchFamily="65" charset="-120"/>
                          <a:cs typeface="Times New Roman" pitchFamily="18" charset="0"/>
                        </a:rPr>
                        <a:t>Total </a:t>
                      </a:r>
                      <a:r>
                        <a:rPr lang="en-US" sz="1400" b="1" i="0" u="none" strike="noStrike" dirty="0">
                          <a:solidFill>
                            <a:srgbClr val="000000"/>
                          </a:solidFill>
                          <a:latin typeface="Times New Roman" pitchFamily="18" charset="0"/>
                          <a:ea typeface="標楷體" pitchFamily="65" charset="-120"/>
                          <a:cs typeface="Times New Roman" pitchFamily="18" charset="0"/>
                        </a:rPr>
                        <a:t>assets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5,637,016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5,586,999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5,810,175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Current </a:t>
                      </a:r>
                      <a:r>
                        <a:rPr lang="en-US" sz="1400" b="0" i="0" u="none" strike="noStrike" dirty="0">
                          <a:solidFill>
                            <a:srgbClr val="000000"/>
                          </a:solidFill>
                          <a:latin typeface="Times New Roman" pitchFamily="18" charset="0"/>
                          <a:ea typeface="標楷體" pitchFamily="65" charset="-120"/>
                          <a:cs typeface="Times New Roman" pitchFamily="18" charset="0"/>
                        </a:rPr>
                        <a:t>liabilities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672,587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739,167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1,012,558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Non-current </a:t>
                      </a:r>
                      <a:r>
                        <a:rPr lang="en-US" sz="1400" b="0" i="0" u="none" strike="noStrike" dirty="0">
                          <a:solidFill>
                            <a:srgbClr val="000000"/>
                          </a:solidFill>
                          <a:latin typeface="Times New Roman" pitchFamily="18" charset="0"/>
                          <a:ea typeface="標楷體" pitchFamily="65" charset="-120"/>
                          <a:cs typeface="Times New Roman" pitchFamily="18" charset="0"/>
                        </a:rPr>
                        <a:t>liabilities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1,137,320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1,150,817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dirty="0">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1,203,080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en-US" sz="1400" b="1" i="0" u="none" strike="noStrike" dirty="0" smtClean="0">
                          <a:solidFill>
                            <a:srgbClr val="000000"/>
                          </a:solidFill>
                          <a:latin typeface="Times New Roman" pitchFamily="18" charset="0"/>
                          <a:ea typeface="標楷體" pitchFamily="65" charset="-120"/>
                          <a:cs typeface="Times New Roman" pitchFamily="18" charset="0"/>
                        </a:rPr>
                        <a:t>  Total </a:t>
                      </a:r>
                      <a:r>
                        <a:rPr lang="en-US" sz="1400" b="1" i="0" u="none" strike="noStrike" dirty="0">
                          <a:solidFill>
                            <a:srgbClr val="000000"/>
                          </a:solidFill>
                          <a:latin typeface="Times New Roman" pitchFamily="18" charset="0"/>
                          <a:ea typeface="標楷體" pitchFamily="65" charset="-120"/>
                          <a:cs typeface="Times New Roman" pitchFamily="18" charset="0"/>
                        </a:rPr>
                        <a:t>liabilities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1,809,907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a:rPr>
                        <a:t>1,889,984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a:rPr>
                        <a:t>2,215,638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en-US" sz="1400" b="1" i="0" u="none" strike="noStrike" dirty="0" smtClean="0">
                          <a:solidFill>
                            <a:srgbClr val="000000"/>
                          </a:solidFill>
                          <a:latin typeface="Times New Roman" pitchFamily="18" charset="0"/>
                          <a:ea typeface="標楷體" pitchFamily="65" charset="-120"/>
                          <a:cs typeface="Times New Roman" pitchFamily="18" charset="0"/>
                        </a:rPr>
                        <a:t>  Total </a:t>
                      </a:r>
                      <a:r>
                        <a:rPr lang="en-US" sz="1400" b="1" i="0" u="none" strike="noStrike" dirty="0">
                          <a:solidFill>
                            <a:srgbClr val="000000"/>
                          </a:solidFill>
                          <a:latin typeface="Times New Roman" pitchFamily="18" charset="0"/>
                          <a:ea typeface="標楷體" pitchFamily="65" charset="-120"/>
                          <a:cs typeface="Times New Roman" pitchFamily="18" charset="0"/>
                        </a:rPr>
                        <a:t>equity</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400" b="0" i="0" u="none" strike="noStrike">
                          <a:solidFill>
                            <a:srgbClr val="000000"/>
                          </a:solidFill>
                          <a:latin typeface="Times New Roman"/>
                        </a:rPr>
                        <a:t>3,827,109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400" b="0" i="0" u="none" strike="noStrike">
                          <a:solidFill>
                            <a:srgbClr val="000000"/>
                          </a:solidFill>
                          <a:latin typeface="Times New Roman"/>
                        </a:rPr>
                        <a:t>3,697,015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400" b="0" i="0" u="none" strike="noStrike" dirty="0">
                          <a:solidFill>
                            <a:srgbClr val="000000"/>
                          </a:solidFill>
                          <a:latin typeface="Times New Roman"/>
                        </a:rPr>
                        <a:t>3,594,537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547664" y="620688"/>
            <a:ext cx="6912768" cy="1077218"/>
          </a:xfrm>
          <a:prstGeom prst="rect">
            <a:avLst/>
          </a:prstGeom>
          <a:noFill/>
          <a:ln w="9525">
            <a:noFill/>
            <a:miter lim="800000"/>
            <a:headEnd/>
            <a:tailEnd/>
          </a:ln>
        </p:spPr>
        <p:txBody>
          <a:bodyPr wrap="square">
            <a:spAutoFit/>
          </a:bodyPr>
          <a:lstStyle/>
          <a:p>
            <a:r>
              <a:rPr lang="en-US" altLang="zh-TW" b="1" dirty="0" smtClean="0">
                <a:solidFill>
                  <a:schemeClr val="accent1">
                    <a:lumMod val="75000"/>
                  </a:schemeClr>
                </a:solidFill>
                <a:latin typeface="Times New Roman" pitchFamily="18" charset="0"/>
                <a:ea typeface="標楷體" pitchFamily="65" charset="-120"/>
                <a:cs typeface="Times New Roman" pitchFamily="18" charset="0"/>
              </a:rPr>
              <a:t>Contribution Ratio for Consolidated Sales Revenue</a:t>
            </a:r>
          </a:p>
          <a:p>
            <a:endParaRPr lang="zh-TW" altLang="en-US" sz="4000" b="1" dirty="0">
              <a:solidFill>
                <a:srgbClr val="0606D8"/>
              </a:solidFill>
              <a:latin typeface="標楷體" pitchFamily="65" charset="-120"/>
              <a:ea typeface="標楷體" pitchFamily="65" charset="-120"/>
            </a:endParaRPr>
          </a:p>
        </p:txBody>
      </p:sp>
      <p:graphicFrame>
        <p:nvGraphicFramePr>
          <p:cNvPr id="4" name="圖表 3"/>
          <p:cNvGraphicFramePr/>
          <p:nvPr/>
        </p:nvGraphicFramePr>
        <p:xfrm>
          <a:off x="539552" y="1556792"/>
          <a:ext cx="8064896" cy="44644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996952"/>
            <a:ext cx="5796136" cy="923330"/>
          </a:xfrm>
          <a:prstGeom prst="rect">
            <a:avLst/>
          </a:prstGeom>
          <a:noFill/>
        </p:spPr>
        <p:txBody>
          <a:bodyPr>
            <a:spAutoFit/>
          </a:bodyPr>
          <a:lstStyle/>
          <a:p>
            <a:pPr algn="ctr">
              <a:defRPr/>
            </a:pPr>
            <a:r>
              <a:rPr lang="en-US" altLang="zh-CN"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Times New Roman" pitchFamily="18" charset="0"/>
                <a:ea typeface="標楷體" pitchFamily="65" charset="-120"/>
                <a:cs typeface="Times New Roman" pitchFamily="18" charset="0"/>
              </a:rPr>
              <a:t>Q </a:t>
            </a:r>
            <a:r>
              <a:rPr lang="en-US" altLang="zh-CN"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Times New Roman" pitchFamily="18" charset="0"/>
                <a:ea typeface="標楷體" pitchFamily="65" charset="-120"/>
                <a:cs typeface="Times New Roman" pitchFamily="18" charset="0"/>
              </a:rPr>
              <a:t>&amp; A</a:t>
            </a:r>
            <a:endParaRPr lang="zh-CN" altLang="en-US"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Times New Roman" pitchFamily="18" charset="0"/>
              <a:ea typeface="標楷體" pitchFamily="65" charset="-120"/>
              <a:cs typeface="Times New Roman" pitchFamily="18" charset="0"/>
            </a:endParaRPr>
          </a:p>
        </p:txBody>
      </p:sp>
      <p:pic>
        <p:nvPicPr>
          <p:cNvPr id="107524" name="Picture 2" descr="http://192.168.200.249/zpkm/aa30/HRM/welcome/a_cis/ZIPPY%E8%A6%8F%E7%AF%84/%E9%80%8F%E6%98%8E/CIS-05.png"/>
          <p:cNvPicPr>
            <a:picLocks noChangeAspect="1" noChangeArrowheads="1"/>
          </p:cNvPicPr>
          <p:nvPr/>
        </p:nvPicPr>
        <p:blipFill>
          <a:blip r:embed="rId3"/>
          <a:srcRect/>
          <a:stretch>
            <a:fillRect/>
          </a:stretch>
        </p:blipFill>
        <p:spPr bwMode="auto">
          <a:xfrm>
            <a:off x="0" y="0"/>
            <a:ext cx="6516688" cy="15859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24_自訂設計">
  <a:themeElements>
    <a:clrScheme name="24_自訂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4_自訂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4_自訂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4_自訂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4_自訂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4_自訂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4_自訂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4_自訂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4_自訂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4_自訂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4_自訂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4_自訂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4_自訂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4_自訂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自訂設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自訂設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8824</TotalTime>
  <Pages>0</Pages>
  <Words>436</Words>
  <Characters>0</Characters>
  <Application>Microsoft Office PowerPoint</Application>
  <PresentationFormat>如螢幕大小 (4:3)</PresentationFormat>
  <Lines>0</Lines>
  <Paragraphs>205</Paragraphs>
  <Slides>7</Slides>
  <Notes>3</Notes>
  <HiddenSlides>0</HiddenSlides>
  <MMClips>0</MMClips>
  <ScaleCrop>false</ScaleCrop>
  <HeadingPairs>
    <vt:vector size="4" baseType="variant">
      <vt:variant>
        <vt:lpstr>佈景主題</vt:lpstr>
      </vt:variant>
      <vt:variant>
        <vt:i4>3</vt:i4>
      </vt:variant>
      <vt:variant>
        <vt:lpstr>投影片標題</vt:lpstr>
      </vt:variant>
      <vt:variant>
        <vt:i4>7</vt:i4>
      </vt:variant>
    </vt:vector>
  </HeadingPairs>
  <TitlesOfParts>
    <vt:vector size="10" baseType="lpstr">
      <vt:lpstr>24_自訂設計</vt:lpstr>
      <vt:lpstr>自訂設計</vt:lpstr>
      <vt:lpstr>1_自訂設計</vt:lpstr>
      <vt:lpstr>投影片 1</vt:lpstr>
      <vt:lpstr>投影片 2</vt:lpstr>
      <vt:lpstr>投影片 3</vt:lpstr>
      <vt:lpstr>投影片 4</vt:lpstr>
      <vt:lpstr>投影片 5</vt:lpstr>
      <vt:lpstr>投影片 6</vt:lpstr>
      <vt:lpstr>投影片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hope</dc:creator>
  <cp:lastModifiedBy>Ray</cp:lastModifiedBy>
  <cp:revision>458</cp:revision>
  <dcterms:modified xsi:type="dcterms:W3CDTF">2023-07-10T01:24:35Z</dcterms:modified>
</cp:coreProperties>
</file>