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07" r:id="rId1"/>
    <p:sldMasterId id="2147483696" r:id="rId2"/>
    <p:sldMasterId id="2147483708" r:id="rId3"/>
  </p:sldMasterIdLst>
  <p:notesMasterIdLst>
    <p:notesMasterId r:id="rId12"/>
  </p:notesMasterIdLst>
  <p:handoutMasterIdLst>
    <p:handoutMasterId r:id="rId13"/>
  </p:handoutMasterIdLst>
  <p:sldIdLst>
    <p:sldId id="482" r:id="rId4"/>
    <p:sldId id="483" r:id="rId5"/>
    <p:sldId id="476" r:id="rId6"/>
    <p:sldId id="484" r:id="rId7"/>
    <p:sldId id="478" r:id="rId8"/>
    <p:sldId id="479" r:id="rId9"/>
    <p:sldId id="477" r:id="rId10"/>
    <p:sldId id="481" r:id="rId11"/>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Arial" pitchFamily="34" charset="0"/>
        <a:ea typeface="Heiti TC Light" charset="-120"/>
        <a:cs typeface="+mn-cs"/>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Heiti TC Light" charset="-120"/>
        <a:cs typeface="+mn-cs"/>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Heiti TC Light" charset="-120"/>
        <a:cs typeface="+mn-cs"/>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Heiti TC Light" charset="-120"/>
        <a:cs typeface="+mn-cs"/>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Heiti TC Light" charset="-120"/>
        <a:cs typeface="+mn-cs"/>
        <a:sym typeface="Arial" pitchFamily="34" charset="0"/>
      </a:defRPr>
    </a:lvl5pPr>
    <a:lvl6pPr marL="2286000" algn="l" defTabSz="914400" rtl="0" eaLnBrk="1" latinLnBrk="0" hangingPunct="1">
      <a:defRPr sz="2400" kern="1200">
        <a:solidFill>
          <a:srgbClr val="000000"/>
        </a:solidFill>
        <a:latin typeface="Arial" pitchFamily="34" charset="0"/>
        <a:ea typeface="Heiti TC Light" charset="-120"/>
        <a:cs typeface="+mn-cs"/>
        <a:sym typeface="Arial" pitchFamily="34" charset="0"/>
      </a:defRPr>
    </a:lvl6pPr>
    <a:lvl7pPr marL="2743200" algn="l" defTabSz="914400" rtl="0" eaLnBrk="1" latinLnBrk="0" hangingPunct="1">
      <a:defRPr sz="2400" kern="1200">
        <a:solidFill>
          <a:srgbClr val="000000"/>
        </a:solidFill>
        <a:latin typeface="Arial" pitchFamily="34" charset="0"/>
        <a:ea typeface="Heiti TC Light" charset="-120"/>
        <a:cs typeface="+mn-cs"/>
        <a:sym typeface="Arial" pitchFamily="34" charset="0"/>
      </a:defRPr>
    </a:lvl7pPr>
    <a:lvl8pPr marL="3200400" algn="l" defTabSz="914400" rtl="0" eaLnBrk="1" latinLnBrk="0" hangingPunct="1">
      <a:defRPr sz="2400" kern="1200">
        <a:solidFill>
          <a:srgbClr val="000000"/>
        </a:solidFill>
        <a:latin typeface="Arial" pitchFamily="34" charset="0"/>
        <a:ea typeface="Heiti TC Light" charset="-120"/>
        <a:cs typeface="+mn-cs"/>
        <a:sym typeface="Arial" pitchFamily="34" charset="0"/>
      </a:defRPr>
    </a:lvl8pPr>
    <a:lvl9pPr marL="3657600" algn="l" defTabSz="914400" rtl="0" eaLnBrk="1" latinLnBrk="0" hangingPunct="1">
      <a:defRPr sz="2400" kern="1200">
        <a:solidFill>
          <a:srgbClr val="000000"/>
        </a:solidFill>
        <a:latin typeface="Arial" pitchFamily="34" charset="0"/>
        <a:ea typeface="Heiti TC Light" charset="-120"/>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D8"/>
    <a:srgbClr val="FFFFFF"/>
    <a:srgbClr val="FF0066"/>
    <a:srgbClr val="0000FF"/>
    <a:srgbClr val="FF3300"/>
    <a:srgbClr val="99CCFF"/>
    <a:srgbClr val="0066FF"/>
    <a:srgbClr val="017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86410" autoAdjust="0"/>
  </p:normalViewPr>
  <p:slideViewPr>
    <p:cSldViewPr>
      <p:cViewPr>
        <p:scale>
          <a:sx n="90" d="100"/>
          <a:sy n="90" d="100"/>
        </p:scale>
        <p:origin x="-1090" y="-58"/>
      </p:cViewPr>
      <p:guideLst>
        <p:guide orient="horz" pos="2160"/>
        <p:guide pos="2880"/>
      </p:guideLst>
    </p:cSldViewPr>
  </p:slideViewPr>
  <p:outlineViewPr>
    <p:cViewPr>
      <p:scale>
        <a:sx n="33" d="100"/>
        <a:sy n="33" d="100"/>
      </p:scale>
      <p:origin x="211"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187" y="-82"/>
      </p:cViewPr>
      <p:guideLst>
        <p:guide orient="horz" pos="2880"/>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Wss\apserver\AA20\&#27861;&#35498;&#26371;\&#27861;&#35498;&#26371;&#30452;&#26781;&#2229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barChart>
        <c:barDir val="col"/>
        <c:grouping val="stacked"/>
        <c:varyColors val="0"/>
        <c:ser>
          <c:idx val="1"/>
          <c:order val="0"/>
          <c:tx>
            <c:strRef>
              <c:f>'法說會直條圖-英文'!$G$3</c:f>
              <c:strCache>
                <c:ptCount val="1"/>
                <c:pt idx="0">
                  <c:v>SWITCH</c:v>
                </c:pt>
              </c:strCache>
            </c:strRef>
          </c:tx>
          <c:invertIfNegative val="0"/>
          <c:dLbls>
            <c:showLegendKey val="0"/>
            <c:showVal val="1"/>
            <c:showCatName val="0"/>
            <c:showSerName val="0"/>
            <c:showPercent val="0"/>
            <c:showBubbleSize val="0"/>
            <c:showLeaderLines val="0"/>
          </c:dLbls>
          <c:cat>
            <c:strRef>
              <c:f>'法說會直條圖-英文'!$F$11:$F$19</c:f>
              <c:strCache>
                <c:ptCount val="9"/>
                <c:pt idx="0">
                  <c:v>2023 Q3</c:v>
                </c:pt>
                <c:pt idx="1">
                  <c:v>2023 Q4</c:v>
                </c:pt>
                <c:pt idx="2">
                  <c:v>2024 Q1</c:v>
                </c:pt>
                <c:pt idx="3">
                  <c:v>2024 Q2</c:v>
                </c:pt>
                <c:pt idx="4">
                  <c:v>2024 Q3</c:v>
                </c:pt>
                <c:pt idx="5">
                  <c:v>2024 Q4</c:v>
                </c:pt>
                <c:pt idx="6">
                  <c:v>2025 Q1</c:v>
                </c:pt>
                <c:pt idx="7">
                  <c:v>2025 Q2</c:v>
                </c:pt>
                <c:pt idx="8">
                  <c:v>2025 Q3</c:v>
                </c:pt>
              </c:strCache>
            </c:strRef>
          </c:cat>
          <c:val>
            <c:numRef>
              <c:f>'法說會直條圖-英文'!$G$11:$G$19</c:f>
              <c:numCache>
                <c:formatCode>0.00%</c:formatCode>
                <c:ptCount val="9"/>
                <c:pt idx="0">
                  <c:v>0.55018724825250687</c:v>
                </c:pt>
                <c:pt idx="1">
                  <c:v>0.5298348269615788</c:v>
                </c:pt>
                <c:pt idx="2">
                  <c:v>0.51851798826373841</c:v>
                </c:pt>
                <c:pt idx="3">
                  <c:v>0.55192668755967111</c:v>
                </c:pt>
                <c:pt idx="4">
                  <c:v>0.56947009725487774</c:v>
                </c:pt>
                <c:pt idx="5">
                  <c:v>0.51160449123546614</c:v>
                </c:pt>
                <c:pt idx="6">
                  <c:v>0.53050251551972694</c:v>
                </c:pt>
                <c:pt idx="7">
                  <c:v>0.54488009253840275</c:v>
                </c:pt>
                <c:pt idx="8">
                  <c:v>0.51917512428584134</c:v>
                </c:pt>
              </c:numCache>
            </c:numRef>
          </c:val>
        </c:ser>
        <c:ser>
          <c:idx val="3"/>
          <c:order val="1"/>
          <c:tx>
            <c:strRef>
              <c:f>'法說會直條圖-英文'!$H$3</c:f>
              <c:strCache>
                <c:ptCount val="1"/>
                <c:pt idx="0">
                  <c:v>PSU</c:v>
                </c:pt>
              </c:strCache>
            </c:strRef>
          </c:tx>
          <c:invertIfNegative val="0"/>
          <c:dLbls>
            <c:showLegendKey val="0"/>
            <c:showVal val="1"/>
            <c:showCatName val="0"/>
            <c:showSerName val="0"/>
            <c:showPercent val="0"/>
            <c:showBubbleSize val="0"/>
            <c:showLeaderLines val="0"/>
          </c:dLbls>
          <c:cat>
            <c:strRef>
              <c:f>'法說會直條圖-英文'!$F$11:$F$19</c:f>
              <c:strCache>
                <c:ptCount val="9"/>
                <c:pt idx="0">
                  <c:v>2023 Q3</c:v>
                </c:pt>
                <c:pt idx="1">
                  <c:v>2023 Q4</c:v>
                </c:pt>
                <c:pt idx="2">
                  <c:v>2024 Q1</c:v>
                </c:pt>
                <c:pt idx="3">
                  <c:v>2024 Q2</c:v>
                </c:pt>
                <c:pt idx="4">
                  <c:v>2024 Q3</c:v>
                </c:pt>
                <c:pt idx="5">
                  <c:v>2024 Q4</c:v>
                </c:pt>
                <c:pt idx="6">
                  <c:v>2025 Q1</c:v>
                </c:pt>
                <c:pt idx="7">
                  <c:v>2025 Q2</c:v>
                </c:pt>
                <c:pt idx="8">
                  <c:v>2025 Q3</c:v>
                </c:pt>
              </c:strCache>
            </c:strRef>
          </c:cat>
          <c:val>
            <c:numRef>
              <c:f>'法說會直條圖-英文'!$H$11:$H$19</c:f>
              <c:numCache>
                <c:formatCode>0.00%</c:formatCode>
                <c:ptCount val="9"/>
                <c:pt idx="0">
                  <c:v>0.44981275174749313</c:v>
                </c:pt>
                <c:pt idx="1">
                  <c:v>0.4701651730384212</c:v>
                </c:pt>
                <c:pt idx="2">
                  <c:v>0.48148201173626159</c:v>
                </c:pt>
                <c:pt idx="3">
                  <c:v>0.44807331244032894</c:v>
                </c:pt>
                <c:pt idx="4">
                  <c:v>0.43052990274512226</c:v>
                </c:pt>
                <c:pt idx="5">
                  <c:v>0.48839550876453386</c:v>
                </c:pt>
                <c:pt idx="6">
                  <c:v>0.46949748448027301</c:v>
                </c:pt>
                <c:pt idx="7">
                  <c:v>0.45511990746159725</c:v>
                </c:pt>
                <c:pt idx="8">
                  <c:v>0.48082487571415866</c:v>
                </c:pt>
              </c:numCache>
            </c:numRef>
          </c:val>
        </c:ser>
        <c:dLbls>
          <c:showLegendKey val="0"/>
          <c:showVal val="0"/>
          <c:showCatName val="0"/>
          <c:showSerName val="0"/>
          <c:showPercent val="0"/>
          <c:showBubbleSize val="0"/>
        </c:dLbls>
        <c:gapWidth val="150"/>
        <c:overlap val="100"/>
        <c:axId val="108474368"/>
        <c:axId val="180322880"/>
      </c:barChart>
      <c:catAx>
        <c:axId val="108474368"/>
        <c:scaling>
          <c:orientation val="minMax"/>
        </c:scaling>
        <c:delete val="0"/>
        <c:axPos val="b"/>
        <c:numFmt formatCode="General" sourceLinked="1"/>
        <c:majorTickMark val="out"/>
        <c:minorTickMark val="none"/>
        <c:tickLblPos val="nextTo"/>
        <c:crossAx val="180322880"/>
        <c:crosses val="autoZero"/>
        <c:auto val="1"/>
        <c:lblAlgn val="ctr"/>
        <c:lblOffset val="100"/>
        <c:noMultiLvlLbl val="0"/>
      </c:catAx>
      <c:valAx>
        <c:axId val="180322880"/>
        <c:scaling>
          <c:orientation val="minMax"/>
          <c:max val="1"/>
        </c:scaling>
        <c:delete val="0"/>
        <c:axPos val="l"/>
        <c:majorGridlines/>
        <c:numFmt formatCode="0%" sourceLinked="0"/>
        <c:majorTickMark val="out"/>
        <c:minorTickMark val="none"/>
        <c:tickLblPos val="nextTo"/>
        <c:crossAx val="108474368"/>
        <c:crosses val="autoZero"/>
        <c:crossBetween val="between"/>
      </c:valAx>
    </c:plotArea>
    <c:legend>
      <c:legendPos val="t"/>
      <c:legendEntry>
        <c:idx val="0"/>
        <c:txPr>
          <a:bodyPr/>
          <a:lstStyle/>
          <a:p>
            <a:pPr>
              <a:defRPr>
                <a:latin typeface="Arial Unicode MS" panose="020B0604020202020204" pitchFamily="34" charset="-120"/>
                <a:ea typeface="Arial Unicode MS" panose="020B0604020202020204" pitchFamily="34" charset="-120"/>
                <a:cs typeface="Arial Unicode MS" panose="020B0604020202020204" pitchFamily="34" charset="-120"/>
              </a:defRPr>
            </a:pPr>
            <a:endParaRPr lang="zh-TW"/>
          </a:p>
        </c:txPr>
      </c:legendEntry>
      <c:legendEntry>
        <c:idx val="1"/>
        <c:txPr>
          <a:bodyPr/>
          <a:lstStyle/>
          <a:p>
            <a:pPr>
              <a:defRPr>
                <a:latin typeface="Arial Unicode MS" panose="020B0604020202020204" pitchFamily="34" charset="-120"/>
                <a:ea typeface="Arial Unicode MS" panose="020B0604020202020204" pitchFamily="34" charset="-120"/>
                <a:cs typeface="Arial Unicode MS" panose="020B0604020202020204" pitchFamily="34" charset="-120"/>
              </a:defRPr>
            </a:pPr>
            <a:endParaRPr lang="zh-TW"/>
          </a:p>
        </c:txPr>
      </c:legendEntry>
      <c:layout/>
      <c:overlay val="0"/>
      <c:txPr>
        <a:bodyPr/>
        <a:lstStyle/>
        <a:p>
          <a:pPr>
            <a:defRPr>
              <a:latin typeface="Arial Unicode MS" panose="020B0604020202020204" pitchFamily="34" charset="-120"/>
              <a:ea typeface="Arial Unicode MS" panose="020B0604020202020204" pitchFamily="34" charset="-120"/>
              <a:cs typeface="Arial Unicode MS" panose="020B0604020202020204" pitchFamily="34" charset="-120"/>
            </a:defRPr>
          </a:pPr>
          <a:endParaRPr lang="zh-TW"/>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b="1" i="0">
                <a:latin typeface="Calibri" pitchFamily="34" charset="0"/>
              </a:defRPr>
            </a:lvl1pPr>
          </a:lstStyle>
          <a:p>
            <a:pPr>
              <a:defRPr/>
            </a:pPr>
            <a:endParaRPr lang="zh-TW"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b="1" i="0">
                <a:latin typeface="Calibri" pitchFamily="34" charset="0"/>
              </a:defRPr>
            </a:lvl1pPr>
          </a:lstStyle>
          <a:p>
            <a:pPr>
              <a:defRPr/>
            </a:pPr>
            <a:fld id="{279A7B6D-1A2C-4660-BD05-70DDE92DAE70}" type="datetime1">
              <a:rPr lang="zh-TW" altLang="en-US"/>
              <a:pPr>
                <a:defRPr/>
              </a:pPr>
              <a:t>2025/11/13</a:t>
            </a:fld>
            <a:endParaRPr lang="en-US" altLang="zh-TW"/>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b="1" i="0">
                <a:latin typeface="Calibri" pitchFamily="34" charset="0"/>
              </a:defRPr>
            </a:lvl1pPr>
          </a:lstStyle>
          <a:p>
            <a:pPr>
              <a:defRPr/>
            </a:pPr>
            <a:fld id="{FE9FB9A0-AE75-4E13-BFB0-2BE2E110AE8F}" type="slidenum">
              <a:rPr lang="zh-TW" altLang="en-US"/>
              <a:pPr>
                <a:defRPr/>
              </a:pPr>
              <a:t>‹#›</a:t>
            </a:fld>
            <a:endParaRPr lang="en-US" altLang="zh-TW"/>
          </a:p>
        </p:txBody>
      </p:sp>
      <p:sp>
        <p:nvSpPr>
          <p:cNvPr id="6" name="頁尾版面配置區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Tree>
    <p:extLst>
      <p:ext uri="{BB962C8B-B14F-4D97-AF65-F5344CB8AC3E}">
        <p14:creationId xmlns:p14="http://schemas.microsoft.com/office/powerpoint/2010/main" val="35319474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1"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b="1" i="0">
                <a:latin typeface="Calibri" pitchFamily="34" charset="0"/>
              </a:defRPr>
            </a:lvl1pPr>
          </a:lstStyle>
          <a:p>
            <a:pPr>
              <a:defRPr/>
            </a:pPr>
            <a:endParaRPr lang="en-US" altLang="zh-TW"/>
          </a:p>
        </p:txBody>
      </p:sp>
      <p:sp>
        <p:nvSpPr>
          <p:cNvPr id="53251"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b="1" i="0">
                <a:latin typeface="Calibri" pitchFamily="34" charset="0"/>
              </a:defRPr>
            </a:lvl1pPr>
          </a:lstStyle>
          <a:p>
            <a:pPr>
              <a:defRPr/>
            </a:pPr>
            <a:fld id="{B2D9534D-15B0-47CC-9372-A0C959E6F218}" type="datetime1">
              <a:rPr lang="zh-TW" altLang="en-US"/>
              <a:pPr>
                <a:defRPr/>
              </a:pPr>
              <a:t>2025/11/13</a:t>
            </a:fld>
            <a:endParaRPr lang="en-US" altLang="zh-TW"/>
          </a:p>
        </p:txBody>
      </p:sp>
      <p:sp>
        <p:nvSpPr>
          <p:cNvPr id="110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685801" y="4343401"/>
            <a:ext cx="5486400" cy="41148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53254" name="Rectangle 6"/>
          <p:cNvSpPr>
            <a:spLocks noGrp="1" noChangeArrowheads="1"/>
          </p:cNvSpPr>
          <p:nvPr>
            <p:ph type="ftr" sz="quarter" idx="4"/>
          </p:nvPr>
        </p:nvSpPr>
        <p:spPr bwMode="auto">
          <a:xfrm>
            <a:off x="1" y="8685213"/>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b="1" i="0">
                <a:latin typeface="Calibri" pitchFamily="34" charset="0"/>
              </a:defRPr>
            </a:lvl1pPr>
          </a:lstStyle>
          <a:p>
            <a:pPr>
              <a:defRPr/>
            </a:pPr>
            <a:endParaRPr lang="en-US" altLang="zh-TW"/>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b="1" i="0">
                <a:latin typeface="Calibri" pitchFamily="34" charset="0"/>
              </a:defRPr>
            </a:lvl1pPr>
          </a:lstStyle>
          <a:p>
            <a:pPr>
              <a:defRPr/>
            </a:pPr>
            <a:fld id="{5CFD62E5-F9D7-41F0-90DE-EB32247BED92}" type="slidenum">
              <a:rPr lang="zh-TW" altLang="en-US"/>
              <a:pPr>
                <a:defRPr/>
              </a:pPr>
              <a:t>‹#›</a:t>
            </a:fld>
            <a:endParaRPr lang="en-US" altLang="zh-TW"/>
          </a:p>
        </p:txBody>
      </p:sp>
    </p:spTree>
    <p:extLst>
      <p:ext uri="{BB962C8B-B14F-4D97-AF65-F5344CB8AC3E}">
        <p14:creationId xmlns:p14="http://schemas.microsoft.com/office/powerpoint/2010/main" val="396165844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Calibri" charset="0"/>
        <a:ea typeface="新細明體" pitchFamily="18" charset="-120"/>
        <a:cs typeface="MS PGothic" charset="0"/>
      </a:defRPr>
    </a:lvl1pPr>
    <a:lvl2pPr marL="457200" algn="l" defTabSz="457200" rtl="0" eaLnBrk="0" fontAlgn="base" hangingPunct="0">
      <a:spcBef>
        <a:spcPct val="30000"/>
      </a:spcBef>
      <a:spcAft>
        <a:spcPct val="0"/>
      </a:spcAft>
      <a:defRPr kumimoji="1" sz="1200" kern="1200">
        <a:solidFill>
          <a:schemeClr val="tx1"/>
        </a:solidFill>
        <a:latin typeface="Calibri" charset="0"/>
        <a:ea typeface="新細明體" pitchFamily="18" charset="-120"/>
        <a:cs typeface="MS PGothic" charset="0"/>
      </a:defRPr>
    </a:lvl2pPr>
    <a:lvl3pPr marL="914400" algn="l" defTabSz="457200" rtl="0" eaLnBrk="0" fontAlgn="base" hangingPunct="0">
      <a:spcBef>
        <a:spcPct val="30000"/>
      </a:spcBef>
      <a:spcAft>
        <a:spcPct val="0"/>
      </a:spcAft>
      <a:defRPr kumimoji="1" sz="1200" kern="1200">
        <a:solidFill>
          <a:schemeClr val="tx1"/>
        </a:solidFill>
        <a:latin typeface="Calibri" charset="0"/>
        <a:ea typeface="新細明體" pitchFamily="18" charset="-120"/>
        <a:cs typeface="MS PGothic" charset="0"/>
      </a:defRPr>
    </a:lvl3pPr>
    <a:lvl4pPr marL="1371600" algn="l" defTabSz="457200" rtl="0" eaLnBrk="0" fontAlgn="base" hangingPunct="0">
      <a:spcBef>
        <a:spcPct val="30000"/>
      </a:spcBef>
      <a:spcAft>
        <a:spcPct val="0"/>
      </a:spcAft>
      <a:defRPr kumimoji="1" sz="1200" kern="1200">
        <a:solidFill>
          <a:schemeClr val="tx1"/>
        </a:solidFill>
        <a:latin typeface="Calibri" charset="0"/>
        <a:ea typeface="新細明體" pitchFamily="18" charset="-120"/>
        <a:cs typeface="MS PGothic" charset="0"/>
      </a:defRPr>
    </a:lvl4pPr>
    <a:lvl5pPr marL="1828800" algn="l" defTabSz="457200" rtl="0" eaLnBrk="0" fontAlgn="base" hangingPunct="0">
      <a:spcBef>
        <a:spcPct val="30000"/>
      </a:spcBef>
      <a:spcAft>
        <a:spcPct val="0"/>
      </a:spcAft>
      <a:defRPr kumimoji="1" sz="1200" kern="1200">
        <a:solidFill>
          <a:schemeClr val="tx1"/>
        </a:solidFill>
        <a:latin typeface="Calibri" charset="0"/>
        <a:ea typeface="新細明體" pitchFamily="18" charset="-12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endParaRPr lang="zh-CN" altLang="en-US" smtClean="0">
              <a:latin typeface="Calibri" pitchFamily="34" charset="0"/>
              <a:cs typeface="MS PGothic" pitchFamily="34" charset="-128"/>
            </a:endParaRPr>
          </a:p>
        </p:txBody>
      </p:sp>
      <p:sp>
        <p:nvSpPr>
          <p:cNvPr id="109572" name="Slide Number Placeholder 3"/>
          <p:cNvSpPr>
            <a:spLocks noGrp="1"/>
          </p:cNvSpPr>
          <p:nvPr>
            <p:ph type="sldNum" sz="quarter" idx="5"/>
          </p:nvPr>
        </p:nvSpPr>
        <p:spPr>
          <a:noFill/>
          <a:ln>
            <a:miter lim="800000"/>
            <a:headEnd/>
            <a:tailEnd/>
          </a:ln>
        </p:spPr>
        <p:txBody>
          <a:bodyPr/>
          <a:lstStyle/>
          <a:p>
            <a:fld id="{9D929108-335C-4D0C-85B2-99AE2D7F4406}" type="slidenum">
              <a:rPr lang="zh-CN" altLang="en-US" smtClean="0"/>
              <a:pPr/>
              <a:t>1</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5CFD62E5-F9D7-41F0-90DE-EB32247BED92}" type="slidenum">
              <a:rPr lang="zh-TW" altLang="en-US" smtClean="0"/>
              <a:pPr>
                <a:defRPr/>
              </a:pPr>
              <a:t>2</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endParaRPr lang="zh-CN" altLang="en-US" smtClean="0">
              <a:latin typeface="Calibri" pitchFamily="34" charset="0"/>
              <a:cs typeface="MS PGothic" pitchFamily="34" charset="-128"/>
            </a:endParaRPr>
          </a:p>
        </p:txBody>
      </p:sp>
      <p:sp>
        <p:nvSpPr>
          <p:cNvPr id="134148" name="Slide Number Placeholder 3"/>
          <p:cNvSpPr>
            <a:spLocks noGrp="1"/>
          </p:cNvSpPr>
          <p:nvPr>
            <p:ph type="sldNum" sz="quarter" idx="5"/>
          </p:nvPr>
        </p:nvSpPr>
        <p:spPr>
          <a:noFill/>
          <a:ln>
            <a:miter lim="800000"/>
            <a:headEnd/>
            <a:tailEnd/>
          </a:ln>
        </p:spPr>
        <p:txBody>
          <a:bodyPr/>
          <a:lstStyle/>
          <a:p>
            <a:fld id="{C1CB270F-5B79-486F-978B-A0059726796C}" type="slidenum">
              <a:rPr lang="zh-CN" altLang="en-US" smtClean="0"/>
              <a:pPr/>
              <a:t>8</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04E81945-F50A-4E18-BF23-91688C859104}" type="datetime1">
              <a:rPr lang="zh-TW" altLang="en-US" smtClean="0"/>
              <a:pPr>
                <a:defRPr/>
              </a:pPr>
              <a:t>2025/11/13</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3FB98C61-94C6-4AFB-B8B2-640B9D0897F2}" type="slidenum">
              <a:rPr lang="zh-TW" altLang="en-US"/>
              <a:pPr>
                <a:defRPr/>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88676AB5-4152-4E88-967E-479A55E3AE53}" type="datetime1">
              <a:rPr lang="zh-TW" altLang="en-US" smtClean="0"/>
              <a:pPr>
                <a:defRPr/>
              </a:pPr>
              <a:t>2025/11/13</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E92B1F58-E843-4226-A9A2-5EAEE8B64261}" type="slidenum">
              <a:rPr lang="zh-TW" altLang="en-US"/>
              <a:pPr>
                <a:defRPr/>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86A7B31A-E4EC-4516-8D06-1BDA8BC10764}" type="datetime1">
              <a:rPr lang="zh-TW" altLang="en-US" smtClean="0"/>
              <a:pPr>
                <a:defRPr/>
              </a:pPr>
              <a:t>2025/11/13</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EDDBFD60-E9E1-4F2B-975C-50A2C79697CE}" type="slidenum">
              <a:rPr lang="zh-TW" altLang="en-US"/>
              <a:pPr>
                <a:defRPr/>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B2F4382D-3985-4297-ABE3-5CE554716AD3}" type="datetime1">
              <a:rPr lang="zh-TW" altLang="en-US" smtClean="0"/>
              <a:pPr>
                <a:defRPr/>
              </a:pPr>
              <a:t>2025/11/13</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B09060E8-BBFF-4D42-B632-7E8B79A352C0}"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C7DF3620-FFCB-4C13-A9D9-4987B0A7EFD4}" type="datetime1">
              <a:rPr lang="zh-TW" altLang="en-US" smtClean="0"/>
              <a:pPr>
                <a:defRPr/>
              </a:pPr>
              <a:t>2025/11/13</a:t>
            </a:fld>
            <a:endParaRPr lang="zh-TW" altLang="en-US"/>
          </a:p>
        </p:txBody>
      </p:sp>
      <p:sp>
        <p:nvSpPr>
          <p:cNvPr id="8" name="頁尾版面配置區 7"/>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9" name="投影片編號版面配置區 8"/>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B94B87B9-9208-43E4-B8C7-FB3CDB2160E8}"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5993B091-C43C-4654-8A43-EAA69FF97A23}" type="datetime1">
              <a:rPr lang="zh-TW" altLang="en-US" smtClean="0"/>
              <a:pPr>
                <a:defRPr/>
              </a:pPr>
              <a:t>2025/11/13</a:t>
            </a:fld>
            <a:endParaRPr lang="zh-TW" altLang="en-US"/>
          </a:p>
        </p:txBody>
      </p:sp>
      <p:sp>
        <p:nvSpPr>
          <p:cNvPr id="4" name="頁尾版面配置區 3"/>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5" name="投影片編號版面配置區 4"/>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C9468193-9D54-4B13-AE35-818C6B3CAEEB}"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50955051-D87A-4B11-B579-85A86EF67841}" type="datetime1">
              <a:rPr lang="zh-TW" altLang="en-US" smtClean="0"/>
              <a:pPr>
                <a:defRPr/>
              </a:pPr>
              <a:t>2025/11/13</a:t>
            </a:fld>
            <a:endParaRPr lang="zh-TW" altLang="en-US"/>
          </a:p>
        </p:txBody>
      </p:sp>
      <p:sp>
        <p:nvSpPr>
          <p:cNvPr id="3" name="頁尾版面配置區 2"/>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4" name="投影片編號版面配置區 3"/>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86B435E9-0FA4-4910-857E-C736F457A015}" type="slidenum">
              <a:rPr lang="zh-TW" altLang="en-US"/>
              <a:pPr>
                <a:defRPr/>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A3B06C1D-B4A6-4A9A-9A75-4E328887BAA4}" type="datetime1">
              <a:rPr lang="zh-TW" altLang="en-US" smtClean="0"/>
              <a:pPr>
                <a:defRPr/>
              </a:pPr>
              <a:t>2025/11/13</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4C004169-8151-45CD-B4BF-8630BD14C0BF}"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0FFF9FB1-5435-4B32-A580-03E71810E32B}" type="datetime1">
              <a:rPr lang="zh-TW" altLang="en-US" smtClean="0"/>
              <a:pPr>
                <a:defRPr/>
              </a:pPr>
              <a:t>2025/11/13</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69157E90-12CC-4B32-9703-E6F4B5451B30}" type="slidenum">
              <a:rPr lang="zh-TW" altLang="en-US"/>
              <a:pPr>
                <a:defRPr/>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890314AB-027F-4AE6-B5E8-67BC217122D6}" type="datetime1">
              <a:rPr lang="zh-TW" altLang="en-US" smtClean="0"/>
              <a:pPr>
                <a:defRPr/>
              </a:pPr>
              <a:t>2025/11/13</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D3488CDF-8B9F-4CBD-8587-13EC5F1D86E2}" type="slidenum">
              <a:rPr lang="zh-TW" altLang="en-US"/>
              <a:pPr>
                <a:defRPr/>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直排標題及文字">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D8651ECE-EB54-41DD-A849-EB2A6FA6B8E7}" type="datetime1">
              <a:rPr lang="zh-TW" altLang="en-US" smtClean="0"/>
              <a:pPr>
                <a:defRPr/>
              </a:pPr>
              <a:t>2025/11/13</a:t>
            </a:fld>
            <a:endParaRPr lang="zh-TW" altLang="en-US"/>
          </a:p>
        </p:txBody>
      </p:sp>
      <p:sp>
        <p:nvSpPr>
          <p:cNvPr id="3"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4"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CE175E55-4DB3-4DFA-9BDD-90104184910F}" type="slidenum">
              <a:rPr lang="zh-TW" altLang="en-US"/>
              <a:pPr>
                <a:defRPr/>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直排標題及文字">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B2A653D9-3133-432C-9FF5-FAB88D4D3CAE}" type="datetime1">
              <a:rPr lang="zh-TW" altLang="en-US" smtClean="0"/>
              <a:pPr>
                <a:defRPr/>
              </a:pPr>
              <a:t>2025/11/13</a:t>
            </a:fld>
            <a:endParaRPr lang="zh-TW" altLang="en-US"/>
          </a:p>
        </p:txBody>
      </p:sp>
      <p:sp>
        <p:nvSpPr>
          <p:cNvPr id="3"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4"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62FE9C0C-D0EC-4FA7-98E2-3BD31ABCB6B9}" type="slidenum">
              <a:rPr lang="zh-TW" altLang="en-US"/>
              <a:pPr>
                <a:defRPr/>
              </a:pPr>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图片 3" descr="bgk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65A0DE81-1E08-4663-9772-E3E99199CE4A}" type="datetime1">
              <a:rPr lang="zh-TW" altLang="en-US" smtClean="0"/>
              <a:pPr>
                <a:defRPr/>
              </a:pPr>
              <a:t>2025/11/13</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589C36F0-9CBD-403C-8B81-9FC0215A00E4}" type="slidenum">
              <a:rPr lang="zh-TW" altLang="en-US"/>
              <a:pPr>
                <a:defRPr/>
              </a:pPr>
              <a:t>‹#›</a:t>
            </a:fld>
            <a:endParaRPr lang="zh-TW"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52C1F9F6-A957-4247-8233-B5D801F68D70}" type="datetime1">
              <a:rPr lang="zh-TW" altLang="en-US" smtClean="0"/>
              <a:pPr>
                <a:defRPr/>
              </a:pPr>
              <a:t>2025/11/13</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ECBFC4B5-7054-4C39-95D3-C5F79C7219CB}" type="slidenum">
              <a:rPr lang="zh-TW" altLang="en-US"/>
              <a:pPr>
                <a:defRPr/>
              </a:pPr>
              <a:t>‹#›</a:t>
            </a:fld>
            <a:endParaRPr lang="zh-TW"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2A6E1D8A-6864-40E4-B9B2-5E868EAD42D6}" type="datetime1">
              <a:rPr lang="zh-TW" altLang="en-US" smtClean="0"/>
              <a:pPr>
                <a:defRPr/>
              </a:pPr>
              <a:t>2025/11/13</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16AA94B6-B161-4077-8C62-FB56ADFB6D25}" type="slidenum">
              <a:rPr lang="zh-TW" altLang="en-US"/>
              <a:pPr>
                <a:defRPr/>
              </a:pPr>
              <a:t>‹#›</a:t>
            </a:fld>
            <a:endParaRPr lang="zh-TW"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2841B743-12E6-4EEB-B8DA-76C9DB03BBE2}" type="datetime1">
              <a:rPr lang="zh-TW" altLang="en-US" smtClean="0"/>
              <a:pPr>
                <a:defRPr/>
              </a:pPr>
              <a:t>2025/11/13</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54BE7EF2-2AD9-4E80-B492-02B999DB1ED3}" type="slidenum">
              <a:rPr lang="zh-TW" altLang="en-US"/>
              <a:pPr>
                <a:defRPr/>
              </a:pPr>
              <a:t>‹#›</a:t>
            </a:fld>
            <a:endParaRPr lang="zh-TW"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27329605-CE75-40ED-972A-B7ED8CBACD49}" type="datetime1">
              <a:rPr lang="zh-TW" altLang="en-US" smtClean="0"/>
              <a:pPr>
                <a:defRPr/>
              </a:pPr>
              <a:t>2025/11/13</a:t>
            </a:fld>
            <a:endParaRPr lang="zh-TW" altLang="en-US"/>
          </a:p>
        </p:txBody>
      </p:sp>
      <p:sp>
        <p:nvSpPr>
          <p:cNvPr id="8" name="頁尾版面配置區 7"/>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9" name="投影片編號版面配置區 8"/>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898808AB-2B60-46DC-80AB-3F4D2C3A64F1}"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6B613C9D-48CF-4547-B447-3E61805E3AB6}" type="datetime1">
              <a:rPr lang="zh-TW" altLang="en-US" smtClean="0"/>
              <a:pPr>
                <a:defRPr/>
              </a:pPr>
              <a:t>2025/11/13</a:t>
            </a:fld>
            <a:endParaRPr lang="zh-TW" altLang="en-US"/>
          </a:p>
        </p:txBody>
      </p:sp>
      <p:sp>
        <p:nvSpPr>
          <p:cNvPr id="4" name="頁尾版面配置區 3"/>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5" name="投影片編號版面配置區 4"/>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10B40920-B543-4A97-B40A-AB264736C9EF}" type="slidenum">
              <a:rPr lang="zh-TW" altLang="en-US"/>
              <a:pPr>
                <a:defRPr/>
              </a:pPr>
              <a:t>‹#›</a:t>
            </a:fld>
            <a:endParaRPr lang="zh-TW"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F6CC572C-06D3-4002-81DC-700A80DE27EF}" type="datetime1">
              <a:rPr lang="zh-TW" altLang="en-US" smtClean="0"/>
              <a:pPr>
                <a:defRPr/>
              </a:pPr>
              <a:t>2025/11/13</a:t>
            </a:fld>
            <a:endParaRPr lang="zh-TW" altLang="en-US"/>
          </a:p>
        </p:txBody>
      </p:sp>
      <p:sp>
        <p:nvSpPr>
          <p:cNvPr id="3" name="頁尾版面配置區 2"/>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4" name="投影片編號版面配置區 3"/>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05788721-EA65-458B-80A1-490201957CDA}" type="slidenum">
              <a:rPr lang="zh-TW" altLang="en-US"/>
              <a:pPr>
                <a:defRPr/>
              </a:pPr>
              <a:t>‹#›</a:t>
            </a:fld>
            <a:endParaRPr lang="zh-TW"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29CD9A74-B8D1-41AC-AC59-E93A097043F2}" type="datetime1">
              <a:rPr lang="zh-TW" altLang="en-US" smtClean="0"/>
              <a:pPr>
                <a:defRPr/>
              </a:pPr>
              <a:t>2025/11/13</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154230A1-5CF5-4B16-9767-D9EE282867B0}" type="slidenum">
              <a:rPr lang="zh-TW" altLang="en-US"/>
              <a:pPr>
                <a:defRPr/>
              </a:pPr>
              <a:t>‹#›</a:t>
            </a:fld>
            <a:endParaRPr lang="zh-TW"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B25E36AB-7E46-4AF2-B019-1892478550F8}" type="datetime1">
              <a:rPr lang="zh-TW" altLang="en-US" smtClean="0"/>
              <a:pPr>
                <a:defRPr/>
              </a:pPr>
              <a:t>2025/11/13</a:t>
            </a:fld>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2554FA46-936B-46D1-A3B0-0D08BF2166DE}" type="slidenum">
              <a:rPr lang="zh-TW" altLang="en-US"/>
              <a:pPr>
                <a:defRPr/>
              </a:pPr>
              <a:t>‹#›</a:t>
            </a:fld>
            <a:endParaRPr lang="zh-TW"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73B2D4C8-A77F-46F1-AC1B-08FA1CA17EA6}" type="datetime1">
              <a:rPr lang="zh-TW" altLang="en-US" smtClean="0"/>
              <a:pPr>
                <a:defRPr/>
              </a:pPr>
              <a:t>2025/11/13</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C5BAEB7E-E303-4A3D-ABE0-F00D68EC85DF}" type="slidenum">
              <a:rPr lang="zh-TW" altLang="en-US"/>
              <a:pPr>
                <a:defRPr/>
              </a:pPr>
              <a:t>‹#›</a:t>
            </a:fld>
            <a:endParaRPr lang="zh-TW"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lvl1pPr>
              <a:defRPr sz="3400" b="1" i="1">
                <a:latin typeface="Calibri" pitchFamily="34" charset="0"/>
              </a:defRPr>
            </a:lvl1pPr>
          </a:lstStyle>
          <a:p>
            <a:pPr>
              <a:defRPr/>
            </a:pPr>
            <a:fld id="{4F6A9C2C-76C7-46B5-8C60-9708E919F0C0}" type="datetime1">
              <a:rPr lang="zh-TW" altLang="en-US" smtClean="0"/>
              <a:pPr>
                <a:defRPr/>
              </a:pPr>
              <a:t>2025/11/13</a:t>
            </a:fld>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lvl1pPr>
              <a:defRPr sz="3400" b="1" i="1">
                <a:latin typeface="Calibri" pitchFamily="34" charset="0"/>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sz="3400" b="1" i="1">
                <a:latin typeface="Calibri" pitchFamily="34" charset="0"/>
              </a:defRPr>
            </a:lvl1pPr>
          </a:lstStyle>
          <a:p>
            <a:pPr>
              <a:defRPr/>
            </a:pPr>
            <a:fld id="{B5586C4B-740D-4F98-9CE9-C360E2CD7AEA}"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809" r:id="rId1"/>
    <p:sldLayoutId id="2147486810" r:id="rId2"/>
    <p:sldLayoutId id="2147486811" r:id="rId3"/>
    <p:sldLayoutId id="2147486812" r:id="rId4"/>
    <p:sldLayoutId id="2147486813" r:id="rId5"/>
    <p:sldLayoutId id="2147486814" r:id="rId6"/>
    <p:sldLayoutId id="2147486815" r:id="rId7"/>
    <p:sldLayoutId id="2147486816" r:id="rId8"/>
    <p:sldLayoutId id="2147486817" r:id="rId9"/>
    <p:sldLayoutId id="2147486818" r:id="rId10"/>
    <p:sldLayoutId id="2147486819"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834" r:id="rId1"/>
    <p:sldLayoutId id="2147486835" r:id="rId2"/>
    <p:sldLayoutId id="2147486836" r:id="rId3"/>
    <p:sldLayoutId id="2147486837" r:id="rId4"/>
    <p:sldLayoutId id="2147486838" r:id="rId5"/>
    <p:sldLayoutId id="2147486839" r:id="rId6"/>
    <p:sldLayoutId id="2147486840" r:id="rId7"/>
    <p:sldLayoutId id="2147486841" r:id="rId8"/>
    <p:sldLayoutId id="2147486842" r:id="rId9"/>
    <p:sldLayoutId id="2147486843" r:id="rId10"/>
    <p:sldLayoutId id="2147486844" r:id="rId11"/>
    <p:sldLayoutId id="2147486847" r:id="rId12"/>
    <p:sldLayoutId id="2147486860"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849" r:id="rId1"/>
    <p:sldLayoutId id="2147486850" r:id="rId2"/>
    <p:sldLayoutId id="2147486851" r:id="rId3"/>
    <p:sldLayoutId id="2147486852" r:id="rId4"/>
    <p:sldLayoutId id="2147486853" r:id="rId5"/>
    <p:sldLayoutId id="2147486854" r:id="rId6"/>
    <p:sldLayoutId id="2147486855" r:id="rId7"/>
    <p:sldLayoutId id="2147486856" r:id="rId8"/>
    <p:sldLayoutId id="2147486857" r:id="rId9"/>
    <p:sldLayoutId id="2147486858" r:id="rId10"/>
    <p:sldLayoutId id="21474868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 Id="rId5" Type="http://schemas.openxmlformats.org/officeDocument/2006/relationships/chart" Target="../charts/char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3"/>
          <p:cNvSpPr txBox="1">
            <a:spLocks noChangeArrowheads="1"/>
          </p:cNvSpPr>
          <p:nvPr/>
        </p:nvSpPr>
        <p:spPr bwMode="auto">
          <a:xfrm>
            <a:off x="-521675" y="2780928"/>
            <a:ext cx="6732240" cy="1323439"/>
          </a:xfrm>
          <a:prstGeom prst="rect">
            <a:avLst/>
          </a:prstGeom>
          <a:noFill/>
          <a:ln w="9525">
            <a:noFill/>
            <a:miter lim="800000"/>
            <a:headEnd/>
            <a:tailEnd/>
          </a:ln>
        </p:spPr>
        <p:txBody>
          <a:bodyPr wrap="square">
            <a:spAutoFit/>
          </a:bodyPr>
          <a:lstStyle/>
          <a:p>
            <a:pPr algn="ctr"/>
            <a:r>
              <a:rPr lang="en-US" altLang="zh-TW" sz="4000" b="1" dirty="0" smtClean="0">
                <a:solidFill>
                  <a:srgbClr val="0606D8"/>
                </a:solidFill>
                <a:latin typeface="Times New Roman" pitchFamily="18" charset="0"/>
                <a:ea typeface="標楷體" pitchFamily="65" charset="-120"/>
                <a:cs typeface="Times New Roman" pitchFamily="18" charset="0"/>
              </a:rPr>
              <a:t>2025</a:t>
            </a:r>
            <a:r>
              <a:rPr lang="zh-TW" altLang="en-US" sz="4000" b="1" dirty="0" smtClean="0">
                <a:solidFill>
                  <a:srgbClr val="0606D8"/>
                </a:solidFill>
                <a:latin typeface="Times New Roman" pitchFamily="18" charset="0"/>
                <a:ea typeface="標楷體" pitchFamily="65" charset="-120"/>
                <a:cs typeface="Times New Roman" pitchFamily="18" charset="0"/>
              </a:rPr>
              <a:t> </a:t>
            </a:r>
            <a:r>
              <a:rPr lang="en-US" altLang="zh-TW" sz="4000" b="1" dirty="0" smtClean="0">
                <a:solidFill>
                  <a:srgbClr val="0606D8"/>
                </a:solidFill>
                <a:latin typeface="Times New Roman" pitchFamily="18" charset="0"/>
                <a:ea typeface="標楷體" pitchFamily="65" charset="-120"/>
                <a:cs typeface="Times New Roman" pitchFamily="18" charset="0"/>
              </a:rPr>
              <a:t>Third Quarter </a:t>
            </a:r>
          </a:p>
          <a:p>
            <a:pPr algn="ctr"/>
            <a:r>
              <a:rPr lang="en-US" altLang="zh-TW" sz="4000" b="1" dirty="0" smtClean="0">
                <a:solidFill>
                  <a:srgbClr val="0606D8"/>
                </a:solidFill>
                <a:latin typeface="Times New Roman" pitchFamily="18" charset="0"/>
                <a:ea typeface="標楷體" pitchFamily="65" charset="-120"/>
                <a:cs typeface="Times New Roman" pitchFamily="18" charset="0"/>
              </a:rPr>
              <a:t>Investor Conference</a:t>
            </a:r>
            <a:endParaRPr lang="zh-CN" altLang="en-US" sz="4000" b="1" dirty="0" smtClean="0">
              <a:solidFill>
                <a:srgbClr val="0606D8"/>
              </a:solidFill>
              <a:latin typeface="Times New Roman" pitchFamily="18" charset="0"/>
              <a:ea typeface="標楷體" pitchFamily="65" charset="-120"/>
              <a:cs typeface="Times New Roman" pitchFamily="18" charset="0"/>
            </a:endParaRPr>
          </a:p>
        </p:txBody>
      </p:sp>
      <p:pic>
        <p:nvPicPr>
          <p:cNvPr id="40963" name="Picture 2" descr="http://192.168.200.249/zpkm/aa30/HRM/welcome/a_cis/ZIPPY%E8%A6%8F%E7%AF%84/%E9%80%8F%E6%98%8E/CIS-05.png"/>
          <p:cNvPicPr>
            <a:picLocks noChangeAspect="1" noChangeArrowheads="1"/>
          </p:cNvPicPr>
          <p:nvPr/>
        </p:nvPicPr>
        <p:blipFill>
          <a:blip r:embed="rId3"/>
          <a:srcRect/>
          <a:stretch>
            <a:fillRect/>
          </a:stretch>
        </p:blipFill>
        <p:spPr bwMode="auto">
          <a:xfrm>
            <a:off x="0" y="115888"/>
            <a:ext cx="6516688" cy="1587500"/>
          </a:xfrm>
          <a:prstGeom prst="rect">
            <a:avLst/>
          </a:prstGeom>
          <a:noFill/>
          <a:ln w="9525">
            <a:noFill/>
            <a:miter lim="800000"/>
            <a:headEnd/>
            <a:tailEnd/>
          </a:ln>
        </p:spPr>
      </p:pic>
      <p:sp>
        <p:nvSpPr>
          <p:cNvPr id="40964" name="TextBox 3"/>
          <p:cNvSpPr txBox="1">
            <a:spLocks noChangeArrowheads="1"/>
          </p:cNvSpPr>
          <p:nvPr/>
        </p:nvSpPr>
        <p:spPr bwMode="auto">
          <a:xfrm>
            <a:off x="395536" y="5373216"/>
            <a:ext cx="6011863" cy="523875"/>
          </a:xfrm>
          <a:prstGeom prst="rect">
            <a:avLst/>
          </a:prstGeom>
          <a:noFill/>
          <a:ln w="9525">
            <a:noFill/>
            <a:miter lim="800000"/>
            <a:headEnd/>
            <a:tailEnd/>
          </a:ln>
        </p:spPr>
        <p:txBody>
          <a:bodyPr>
            <a:spAutoFit/>
          </a:bodyPr>
          <a:lstStyle/>
          <a:p>
            <a:pPr algn="ctr"/>
            <a:r>
              <a:rPr lang="en-US" altLang="zh-TW" sz="2800" b="1" dirty="0" smtClean="0">
                <a:solidFill>
                  <a:srgbClr val="0606D8"/>
                </a:solidFill>
                <a:latin typeface="Times New Roman" pitchFamily="18" charset="0"/>
                <a:ea typeface="標楷體" pitchFamily="65" charset="-120"/>
                <a:cs typeface="Times New Roman" pitchFamily="18" charset="0"/>
              </a:rPr>
              <a:t>Security Code: </a:t>
            </a:r>
            <a:r>
              <a:rPr lang="en-US" altLang="zh-TW" sz="2800" b="1" dirty="0">
                <a:solidFill>
                  <a:srgbClr val="0606D8"/>
                </a:solidFill>
                <a:latin typeface="Times New Roman" pitchFamily="18" charset="0"/>
                <a:ea typeface="標楷體" pitchFamily="65" charset="-120"/>
                <a:cs typeface="Times New Roman" pitchFamily="18" charset="0"/>
              </a:rPr>
              <a:t>2420</a:t>
            </a:r>
            <a:endParaRPr lang="zh-CN" altLang="en-US" sz="2800" b="1" dirty="0">
              <a:solidFill>
                <a:srgbClr val="0606D8"/>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27584" y="1700808"/>
            <a:ext cx="7992888" cy="1631216"/>
          </a:xfrm>
          <a:prstGeom prst="rect">
            <a:avLst/>
          </a:prstGeom>
        </p:spPr>
        <p:txBody>
          <a:bodyPr wrap="square">
            <a:spAutoFit/>
          </a:bodyPr>
          <a:lstStyle/>
          <a:p>
            <a:endParaRPr lang="zh-TW" altLang="en-US" sz="2000" dirty="0" smtClean="0">
              <a:latin typeface="Times New Roman" pitchFamily="18" charset="0"/>
              <a:ea typeface="標楷體" pitchFamily="65" charset="-120"/>
              <a:cs typeface="Times New Roman" pitchFamily="18" charset="0"/>
            </a:endParaRPr>
          </a:p>
          <a:p>
            <a:r>
              <a:rPr lang="en-US" altLang="zh-TW" sz="2000" dirty="0" smtClean="0">
                <a:latin typeface="Times New Roman" pitchFamily="18" charset="0"/>
                <a:ea typeface="標楷體" pitchFamily="65" charset="-120"/>
                <a:cs typeface="Times New Roman" pitchFamily="18" charset="0"/>
              </a:rPr>
              <a:t>No representation or warranty express or implied, is or will be made in or in relation to, and no responsibility or liability is or will be accepted by the Company as to, the accuracy or completeness of the information and any liability therefore is hereby expressly disclaimed. </a:t>
            </a:r>
            <a:endParaRPr lang="zh-TW" altLang="en-US" sz="2000" dirty="0">
              <a:latin typeface="Times New Roman" pitchFamily="18" charset="0"/>
              <a:ea typeface="標楷體" pitchFamily="65" charset="-120"/>
              <a:cs typeface="Times New Roman" pitchFamily="18" charset="0"/>
            </a:endParaRPr>
          </a:p>
        </p:txBody>
      </p:sp>
      <p:sp>
        <p:nvSpPr>
          <p:cNvPr id="8" name="矩形 7"/>
          <p:cNvSpPr/>
          <p:nvPr/>
        </p:nvSpPr>
        <p:spPr>
          <a:xfrm>
            <a:off x="2267744" y="332656"/>
            <a:ext cx="4572000" cy="584775"/>
          </a:xfrm>
          <a:prstGeom prst="rect">
            <a:avLst/>
          </a:prstGeom>
        </p:spPr>
        <p:txBody>
          <a:bodyPr>
            <a:spAutoFit/>
          </a:bodyPr>
          <a:lstStyle/>
          <a:p>
            <a:pPr algn="ctr"/>
            <a:r>
              <a:rPr lang="en-US" altLang="zh-TW" sz="3200" b="1" dirty="0" smtClean="0">
                <a:latin typeface="Times New Roman" pitchFamily="18" charset="0"/>
                <a:ea typeface="標楷體" pitchFamily="65" charset="-120"/>
                <a:cs typeface="Times New Roman" pitchFamily="18" charset="0"/>
              </a:rPr>
              <a:t>Disclaimer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619672" y="476672"/>
            <a:ext cx="6768752" cy="523220"/>
          </a:xfrm>
          <a:prstGeom prst="rect">
            <a:avLst/>
          </a:prstGeom>
          <a:noFill/>
          <a:ln w="9525">
            <a:noFill/>
            <a:miter lim="800000"/>
            <a:headEnd/>
            <a:tailEnd/>
          </a:ln>
        </p:spPr>
        <p:txBody>
          <a:bodyPr wrap="square">
            <a:spAutoFit/>
          </a:bodyPr>
          <a:lstStyle/>
          <a:p>
            <a:r>
              <a:rPr lang="en-US" altLang="zh-TW" sz="2800" b="1" dirty="0">
                <a:solidFill>
                  <a:schemeClr val="accent1">
                    <a:lumMod val="75000"/>
                  </a:schemeClr>
                </a:solidFill>
                <a:latin typeface="Times New Roman" pitchFamily="18" charset="0"/>
                <a:ea typeface="標楷體" pitchFamily="65" charset="-120"/>
                <a:cs typeface="Times New Roman" pitchFamily="18" charset="0"/>
              </a:rPr>
              <a:t>Operating performance for </a:t>
            </a:r>
            <a:r>
              <a:rPr lang="en-US" altLang="zh-TW" sz="2800" b="1" dirty="0" smtClean="0">
                <a:solidFill>
                  <a:schemeClr val="accent1">
                    <a:lumMod val="75000"/>
                  </a:schemeClr>
                </a:solidFill>
                <a:latin typeface="Times New Roman" pitchFamily="18" charset="0"/>
                <a:ea typeface="標楷體" pitchFamily="65" charset="-120"/>
                <a:cs typeface="Times New Roman" pitchFamily="18" charset="0"/>
              </a:rPr>
              <a:t>2025</a:t>
            </a:r>
            <a:r>
              <a:rPr lang="zh-TW" altLang="en-US" sz="2800" b="1" dirty="0" smtClean="0">
                <a:solidFill>
                  <a:schemeClr val="accent1">
                    <a:lumMod val="75000"/>
                  </a:schemeClr>
                </a:solidFill>
                <a:latin typeface="Times New Roman" pitchFamily="18" charset="0"/>
                <a:ea typeface="標楷體" pitchFamily="65" charset="-120"/>
                <a:cs typeface="Times New Roman" pitchFamily="18" charset="0"/>
              </a:rPr>
              <a:t> </a:t>
            </a:r>
            <a:r>
              <a:rPr lang="en-US" altLang="zh-TW" sz="2800" b="1" dirty="0" smtClean="0">
                <a:solidFill>
                  <a:schemeClr val="accent1">
                    <a:lumMod val="75000"/>
                  </a:schemeClr>
                </a:solidFill>
                <a:latin typeface="Times New Roman" pitchFamily="18" charset="0"/>
                <a:ea typeface="標楷體" pitchFamily="65" charset="-120"/>
                <a:cs typeface="Times New Roman" pitchFamily="18" charset="0"/>
              </a:rPr>
              <a:t>Q1~Q3</a:t>
            </a:r>
            <a:endParaRPr lang="en-US" altLang="zh-TW" sz="2800" b="1" dirty="0">
              <a:solidFill>
                <a:schemeClr val="accent1">
                  <a:lumMod val="75000"/>
                </a:schemeClr>
              </a:solidFill>
              <a:latin typeface="Times New Roman" pitchFamily="18" charset="0"/>
              <a:ea typeface="標楷體" pitchFamily="65" charset="-120"/>
              <a:cs typeface="Times New Roman"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141122378"/>
              </p:ext>
            </p:extLst>
          </p:nvPr>
        </p:nvGraphicFramePr>
        <p:xfrm>
          <a:off x="467544" y="1628801"/>
          <a:ext cx="8194983" cy="4500415"/>
        </p:xfrm>
        <a:graphic>
          <a:graphicData uri="http://schemas.openxmlformats.org/drawingml/2006/table">
            <a:tbl>
              <a:tblPr/>
              <a:tblGrid>
                <a:gridCol w="3744416"/>
                <a:gridCol w="977596"/>
                <a:gridCol w="822604"/>
                <a:gridCol w="72008"/>
                <a:gridCol w="994192"/>
                <a:gridCol w="799110"/>
                <a:gridCol w="72646"/>
                <a:gridCol w="712411"/>
              </a:tblGrid>
              <a:tr h="570756">
                <a:tc rowSpan="2">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Unit</a:t>
                      </a:r>
                      <a:r>
                        <a:rPr lang="en-US" sz="1400" b="0" i="0" u="none" strike="noStrike" dirty="0">
                          <a:solidFill>
                            <a:srgbClr val="000000"/>
                          </a:solidFill>
                          <a:latin typeface="Times New Roman" pitchFamily="18" charset="0"/>
                          <a:ea typeface="標楷體" pitchFamily="65" charset="-120"/>
                          <a:cs typeface="Times New Roman" pitchFamily="18" charset="0"/>
                        </a:rPr>
                        <a:t>: NTD Thousand</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2">
                  <a:txBody>
                    <a:bodyPr/>
                    <a:lstStyle/>
                    <a:p>
                      <a:pPr algn="ctr" fontAlgn="ct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2025</a:t>
                      </a: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Q1~Q3</a:t>
                      </a:r>
                      <a:endParaRPr lang="en-US" sz="1400" b="0" i="0" u="none" strike="noStrike" dirty="0">
                        <a:solidFill>
                          <a:srgbClr val="000000"/>
                        </a:solidFill>
                        <a:latin typeface="Times New Roman" pitchFamily="18" charset="0"/>
                        <a:ea typeface="標楷體" pitchFamily="65" charset="-120"/>
                        <a:cs typeface="Times New Roman" pitchFamily="18" charset="0"/>
                      </a:endParaRP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zh-TW" altLang="en-US"/>
                    </a:p>
                  </a:txBody>
                  <a:tcPr/>
                </a:tc>
                <a:tc>
                  <a:txBody>
                    <a:bodyPr/>
                    <a:lstStyle/>
                    <a:p>
                      <a:pPr algn="ctr" fontAlgn="ctr"/>
                      <a:r>
                        <a:rPr lang="zh-TW" altLang="en-US" sz="1400" b="0" i="0" u="none" strike="noStrike">
                          <a:solidFill>
                            <a:srgbClr val="000000"/>
                          </a:solidFill>
                          <a:latin typeface="Times New Roman" pitchFamily="18" charset="0"/>
                          <a:ea typeface="標楷體" pitchFamily="65" charset="-120"/>
                          <a:cs typeface="Times New Roman" pitchFamily="18" charset="0"/>
                        </a:rPr>
                        <a:t>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2024</a:t>
                      </a: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Q1~Q2</a:t>
                      </a:r>
                      <a:endParaRPr lang="en-US" sz="1400" b="0" i="0" u="none" strike="noStrike" dirty="0">
                        <a:solidFill>
                          <a:srgbClr val="000000"/>
                        </a:solidFill>
                        <a:latin typeface="Times New Roman" pitchFamily="18" charset="0"/>
                        <a:ea typeface="標楷體" pitchFamily="65" charset="-120"/>
                        <a:cs typeface="Times New Roman" pitchFamily="18" charset="0"/>
                      </a:endParaRPr>
                    </a:p>
                  </a:txBody>
                  <a:tcPr marL="5797" marR="5797" marT="5797"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zh-TW" altLang="en-US"/>
                    </a:p>
                  </a:txBody>
                  <a:tcPr/>
                </a:tc>
                <a:tc>
                  <a:txBody>
                    <a:bodyPr/>
                    <a:lstStyle/>
                    <a:p>
                      <a:pPr algn="ctr" fontAlgn="ctr"/>
                      <a:r>
                        <a:rPr lang="zh-TW" altLang="en-US" sz="1400" b="0" i="0" u="none" strike="noStrike" dirty="0">
                          <a:solidFill>
                            <a:srgbClr val="000000"/>
                          </a:solidFill>
                          <a:latin typeface="Times New Roman" pitchFamily="18" charset="0"/>
                          <a:ea typeface="標楷體" pitchFamily="65" charset="-120"/>
                          <a:cs typeface="Times New Roman" pitchFamily="18" charset="0"/>
                        </a:rPr>
                        <a:t>　</a:t>
                      </a:r>
                    </a:p>
                  </a:txBody>
                  <a:tcPr marL="5797" marR="5797" marT="579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EF3"/>
                    </a:solidFill>
                  </a:tcPr>
                </a:tc>
                <a:tc>
                  <a:txBody>
                    <a:bodyPr/>
                    <a:lstStyle/>
                    <a:p>
                      <a:pPr algn="ctr" fontAlgn="ctr"/>
                      <a:r>
                        <a:rPr lang="en-US" sz="1400" b="0" i="0" u="none" strike="noStrike" dirty="0" err="1" smtClean="0">
                          <a:solidFill>
                            <a:srgbClr val="000000"/>
                          </a:solidFill>
                          <a:latin typeface="Times New Roman" pitchFamily="18" charset="0"/>
                          <a:ea typeface="標楷體" pitchFamily="65" charset="-120"/>
                          <a:cs typeface="Times New Roman" pitchFamily="18" charset="0"/>
                        </a:rPr>
                        <a:t>YoY</a:t>
                      </a:r>
                      <a:endParaRPr lang="en-US" sz="1400" b="0" i="0" u="none" strike="noStrike" dirty="0">
                        <a:solidFill>
                          <a:srgbClr val="000000"/>
                        </a:solidFill>
                        <a:latin typeface="Times New Roman" pitchFamily="18" charset="0"/>
                        <a:ea typeface="標楷體" pitchFamily="65" charset="-120"/>
                        <a:cs typeface="Times New Roman" pitchFamily="18" charset="0"/>
                      </a:endParaRPr>
                    </a:p>
                  </a:txBody>
                  <a:tcPr marL="5797" marR="5797" marT="5797"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489224">
                <a:tc vMerge="1">
                  <a:txBody>
                    <a:bodyPr/>
                    <a:lstStyle/>
                    <a:p>
                      <a:endParaRPr lang="zh-TW" altLang="en-US" dirty="0"/>
                    </a:p>
                  </a:txBody>
                  <a:tcPr/>
                </a:tc>
                <a:tc>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AMT</a:t>
                      </a:r>
                      <a:r>
                        <a:rPr lang="en-US" sz="1400" b="0" i="0" u="none" strike="noStrike" dirty="0">
                          <a:solidFill>
                            <a:srgbClr val="000000"/>
                          </a:solidFill>
                          <a:latin typeface="Times New Roman" pitchFamily="18" charset="0"/>
                          <a:ea typeface="標楷體" pitchFamily="65" charset="-120"/>
                          <a:cs typeface="Times New Roman" pitchFamily="18" charset="0"/>
                        </a:rPr>
                        <a:t>.</a:t>
                      </a:r>
                    </a:p>
                  </a:txBody>
                  <a:tcPr marL="5797" marR="5797" marT="579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400" b="0" i="0" u="none" strike="noStrike">
                          <a:solidFill>
                            <a:srgbClr val="000000"/>
                          </a:solidFill>
                          <a:latin typeface="Times New Roman" pitchFamily="18" charset="0"/>
                          <a:ea typeface="標楷體" pitchFamily="65" charset="-120"/>
                          <a:cs typeface="Times New Roman" pitchFamily="18" charset="0"/>
                        </a:rPr>
                        <a:t>%</a:t>
                      </a:r>
                    </a:p>
                  </a:txBody>
                  <a:tcPr marL="5797" marR="5797" marT="579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400" b="0" i="0" u="none" strike="noStrike">
                        <a:solidFill>
                          <a:srgbClr val="000000"/>
                        </a:solidFill>
                        <a:latin typeface="Times New Roman" pitchFamily="18" charset="0"/>
                        <a:ea typeface="標楷體" pitchFamily="65" charset="-120"/>
                        <a:cs typeface="Times New Roman" pitchFamily="18" charset="0"/>
                      </a:endParaRP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AMT</a:t>
                      </a:r>
                      <a:r>
                        <a:rPr lang="en-US" sz="1400" b="0" i="0" u="none" strike="noStrike" dirty="0">
                          <a:solidFill>
                            <a:srgbClr val="000000"/>
                          </a:solidFill>
                          <a:latin typeface="Times New Roman" pitchFamily="18" charset="0"/>
                          <a:ea typeface="標楷體" pitchFamily="65" charset="-120"/>
                          <a:cs typeface="Times New Roman" pitchFamily="18" charset="0"/>
                        </a:rPr>
                        <a:t>.</a:t>
                      </a:r>
                    </a:p>
                  </a:txBody>
                  <a:tcPr marL="5797" marR="5797" marT="579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400" b="0" i="0" u="none" strike="noStrike" dirty="0">
                          <a:solidFill>
                            <a:srgbClr val="000000"/>
                          </a:solidFill>
                          <a:latin typeface="Times New Roman" pitchFamily="18" charset="0"/>
                          <a:ea typeface="標楷體" pitchFamily="65" charset="-120"/>
                          <a:cs typeface="Times New Roman" pitchFamily="18" charset="0"/>
                        </a:rPr>
                        <a:t>%</a:t>
                      </a:r>
                    </a:p>
                  </a:txBody>
                  <a:tcPr marL="5797" marR="5797" marT="5797"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400" b="0" i="0" u="none" strike="noStrike" dirty="0">
                          <a:solidFill>
                            <a:srgbClr val="000000"/>
                          </a:solidFill>
                          <a:latin typeface="Times New Roman" pitchFamily="18" charset="0"/>
                          <a:ea typeface="標楷體" pitchFamily="65" charset="-120"/>
                          <a:cs typeface="Times New Roman" pitchFamily="18" charset="0"/>
                        </a:rPr>
                        <a:t>　</a:t>
                      </a:r>
                    </a:p>
                  </a:txBody>
                  <a:tcPr marL="5797" marR="5797" marT="579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EF3"/>
                    </a:solidFill>
                  </a:tcPr>
                </a:tc>
                <a:tc>
                  <a:txBody>
                    <a:bodyPr/>
                    <a:lstStyle/>
                    <a:p>
                      <a:pPr algn="ctr" fontAlgn="ctr"/>
                      <a:r>
                        <a:rPr lang="en-US" altLang="zh-TW" sz="1400" b="0" i="0" u="none" strike="noStrike">
                          <a:solidFill>
                            <a:srgbClr val="000000"/>
                          </a:solidFill>
                          <a:latin typeface="Times New Roman" pitchFamily="18" charset="0"/>
                          <a:ea typeface="標楷體" pitchFamily="65" charset="-120"/>
                          <a:cs typeface="Times New Roman" pitchFamily="18" charset="0"/>
                        </a:rPr>
                        <a:t>%</a:t>
                      </a:r>
                    </a:p>
                  </a:txBody>
                  <a:tcPr marL="5797" marR="5797" marT="5797"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Sales </a:t>
                      </a:r>
                      <a:r>
                        <a:rPr lang="en-US" sz="1400" b="0" i="0" u="none" strike="noStrike" dirty="0">
                          <a:solidFill>
                            <a:srgbClr val="000000"/>
                          </a:solidFill>
                          <a:latin typeface="Times New Roman" pitchFamily="18" charset="0"/>
                          <a:ea typeface="標楷體" pitchFamily="65" charset="-120"/>
                          <a:cs typeface="Times New Roman" pitchFamily="18" charset="0"/>
                        </a:rPr>
                        <a:t>revenue</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1,653,191</a:t>
                      </a: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100.00%</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1,705,394</a:t>
                      </a: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100.00%</a:t>
                      </a:r>
                    </a:p>
                  </a:txBody>
                  <a:tcPr marL="7620" marR="7620" marT="762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endParaRPr lang="zh-TW" altLang="en-US" sz="1400" b="0" i="0" u="none" strike="noStrike" kern="1200" dirty="0">
                        <a:solidFill>
                          <a:srgbClr val="000000"/>
                        </a:solidFill>
                        <a:latin typeface="Times New Roman"/>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-3.06%</a:t>
                      </a: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Gross </a:t>
                      </a:r>
                      <a:r>
                        <a:rPr lang="en-US" sz="1400" b="0" i="0" u="none" strike="noStrike" dirty="0">
                          <a:solidFill>
                            <a:srgbClr val="000000"/>
                          </a:solidFill>
                          <a:latin typeface="Times New Roman" pitchFamily="18" charset="0"/>
                          <a:ea typeface="標楷體" pitchFamily="65" charset="-120"/>
                          <a:cs typeface="Times New Roman" pitchFamily="18" charset="0"/>
                        </a:rPr>
                        <a:t>profit from operation</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741,331</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44.84%</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812,258</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47.63%</a:t>
                      </a: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marL="0" algn="r" defTabSz="914400" rtl="0" eaLnBrk="1" fontAlgn="ctr" latinLnBrk="0" hangingPunct="1"/>
                      <a:endParaRPr lang="zh-TW" altLang="en-US" sz="1400" b="0" i="0" u="none" strike="noStrike" kern="1200" dirty="0">
                        <a:solidFill>
                          <a:srgbClr val="000000"/>
                        </a:solidFill>
                        <a:latin typeface="Times New Roman"/>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-8.73%</a:t>
                      </a: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Operating </a:t>
                      </a:r>
                      <a:r>
                        <a:rPr lang="en-US" sz="1400" b="0" i="0" u="none" strike="noStrike" dirty="0">
                          <a:solidFill>
                            <a:srgbClr val="000000"/>
                          </a:solidFill>
                          <a:latin typeface="Times New Roman" pitchFamily="18" charset="0"/>
                          <a:ea typeface="標楷體" pitchFamily="65" charset="-120"/>
                          <a:cs typeface="Times New Roman" pitchFamily="18" charset="0"/>
                        </a:rPr>
                        <a:t>expenses</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292,141</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17.67%</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309,181</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18.13%</a:t>
                      </a: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marL="0" algn="r" defTabSz="914400" rtl="0" eaLnBrk="1" fontAlgn="ctr" latinLnBrk="0" hangingPunct="1"/>
                      <a:endParaRPr lang="zh-TW" altLang="en-US" sz="1400" b="0" i="0" u="none" strike="noStrike" kern="1200" dirty="0">
                        <a:solidFill>
                          <a:srgbClr val="000000"/>
                        </a:solidFill>
                        <a:latin typeface="Times New Roman"/>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-5.51%</a:t>
                      </a: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Net </a:t>
                      </a:r>
                      <a:r>
                        <a:rPr lang="en-US" sz="1400" b="0" i="0" u="none" strike="noStrike" dirty="0">
                          <a:solidFill>
                            <a:srgbClr val="000000"/>
                          </a:solidFill>
                          <a:latin typeface="Times New Roman" pitchFamily="18" charset="0"/>
                          <a:ea typeface="標楷體" pitchFamily="65" charset="-120"/>
                          <a:cs typeface="Times New Roman" pitchFamily="18" charset="0"/>
                        </a:rPr>
                        <a:t>operating income</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449,190</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27.17%</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a:solidFill>
                            <a:srgbClr val="000000"/>
                          </a:solidFill>
                          <a:latin typeface="Times New Roman"/>
                          <a:ea typeface="+mn-ea"/>
                          <a:cs typeface="+mn-cs"/>
                        </a:rPr>
                        <a:t>503,077</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29.50%</a:t>
                      </a: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marL="0" algn="r" defTabSz="914400" rtl="0" eaLnBrk="1" fontAlgn="ctr" latinLnBrk="0" hangingPunct="1"/>
                      <a:endParaRPr lang="zh-TW" altLang="en-US" sz="1400" b="0" i="0" u="none" strike="noStrike" kern="1200" dirty="0">
                        <a:solidFill>
                          <a:srgbClr val="000000"/>
                        </a:solidFill>
                        <a:latin typeface="Times New Roman"/>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-10.71%</a:t>
                      </a: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Non-operating </a:t>
                      </a:r>
                      <a:r>
                        <a:rPr lang="en-US" sz="1400" b="0" i="0" u="none" strike="noStrike" dirty="0">
                          <a:solidFill>
                            <a:srgbClr val="000000"/>
                          </a:solidFill>
                          <a:latin typeface="Times New Roman" pitchFamily="18" charset="0"/>
                          <a:ea typeface="標楷體" pitchFamily="65" charset="-120"/>
                          <a:cs typeface="Times New Roman" pitchFamily="18" charset="0"/>
                        </a:rPr>
                        <a:t>income and expenses</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77,086</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4.66%</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a:solidFill>
                            <a:srgbClr val="000000"/>
                          </a:solidFill>
                          <a:latin typeface="Times New Roman"/>
                          <a:ea typeface="+mn-ea"/>
                          <a:cs typeface="+mn-cs"/>
                        </a:rPr>
                        <a:t>145,358</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8.52%</a:t>
                      </a: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marL="0" algn="r" defTabSz="914400" rtl="0" eaLnBrk="1" fontAlgn="ctr" latinLnBrk="0" hangingPunct="1"/>
                      <a:endParaRPr lang="zh-TW" altLang="en-US" sz="1400" b="0" i="0" u="none" strike="noStrike" kern="1200" dirty="0">
                        <a:solidFill>
                          <a:srgbClr val="000000"/>
                        </a:solidFill>
                        <a:latin typeface="Times New Roman"/>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-46.97%</a:t>
                      </a: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Continuing </a:t>
                      </a:r>
                      <a:r>
                        <a:rPr lang="en-US" sz="1400" b="0" i="0" u="none" strike="noStrike" dirty="0">
                          <a:solidFill>
                            <a:srgbClr val="000000"/>
                          </a:solidFill>
                          <a:latin typeface="Times New Roman" pitchFamily="18" charset="0"/>
                          <a:ea typeface="標楷體" pitchFamily="65" charset="-120"/>
                          <a:cs typeface="Times New Roman" pitchFamily="18" charset="0"/>
                        </a:rPr>
                        <a:t>operating income before tax</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a:solidFill>
                            <a:srgbClr val="000000"/>
                          </a:solidFill>
                          <a:latin typeface="Times New Roman"/>
                          <a:ea typeface="+mn-ea"/>
                          <a:cs typeface="+mn-cs"/>
                        </a:rPr>
                        <a:t>526,276</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31.83%</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648,435</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38.02%</a:t>
                      </a: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marL="0" algn="r" defTabSz="914400" rtl="0" eaLnBrk="1" fontAlgn="ctr" latinLnBrk="0" hangingPunct="1"/>
                      <a:endParaRPr lang="zh-TW" altLang="en-US" sz="1400" b="0" i="0" u="none" strike="noStrike" kern="1200" dirty="0">
                        <a:solidFill>
                          <a:srgbClr val="000000"/>
                        </a:solidFill>
                        <a:latin typeface="Times New Roman"/>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-18.84%</a:t>
                      </a: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16435">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Continuing </a:t>
                      </a:r>
                      <a:r>
                        <a:rPr lang="en-US" sz="1400" b="0" i="0" u="none" strike="noStrike" dirty="0">
                          <a:solidFill>
                            <a:srgbClr val="000000"/>
                          </a:solidFill>
                          <a:latin typeface="Times New Roman" pitchFamily="18" charset="0"/>
                          <a:ea typeface="標楷體" pitchFamily="65" charset="-120"/>
                          <a:cs typeface="Times New Roman" pitchFamily="18" charset="0"/>
                        </a:rPr>
                        <a:t>operating income after tax</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a:solidFill>
                            <a:srgbClr val="000000"/>
                          </a:solidFill>
                          <a:latin typeface="Times New Roman"/>
                          <a:ea typeface="+mn-ea"/>
                          <a:cs typeface="+mn-cs"/>
                        </a:rPr>
                        <a:t>414,991</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25.10%</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520,539</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30.52%</a:t>
                      </a: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marL="0" algn="r" defTabSz="914400" rtl="0" eaLnBrk="1" fontAlgn="ctr" latinLnBrk="0" hangingPunct="1"/>
                      <a:endParaRPr lang="zh-TW" altLang="en-US" sz="1400" b="0" i="0" u="none" strike="noStrike" kern="1200" dirty="0">
                        <a:solidFill>
                          <a:srgbClr val="000000"/>
                        </a:solidFill>
                        <a:latin typeface="Times New Roman"/>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-20.28%</a:t>
                      </a: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000">
                <a:tc>
                  <a:txBody>
                    <a:bodyPr/>
                    <a:lstStyle/>
                    <a:p>
                      <a:pPr algn="l" fontAlgn="ctr"/>
                      <a:r>
                        <a:rPr lang="zh-TW" altLang="en-US" sz="1400" b="0" i="0" u="none" strike="noStrike" baseline="0" dirty="0" smtClean="0">
                          <a:solidFill>
                            <a:srgbClr val="0070C0"/>
                          </a:solidFill>
                          <a:latin typeface="Times New Roman" pitchFamily="18" charset="0"/>
                          <a:ea typeface="標楷體" pitchFamily="65" charset="-120"/>
                          <a:cs typeface="Times New Roman" pitchFamily="18" charset="0"/>
                        </a:rPr>
                        <a:t>      </a:t>
                      </a:r>
                      <a:r>
                        <a:rPr lang="en-US" sz="1400" b="0" i="0" u="none" strike="noStrike" dirty="0" smtClean="0">
                          <a:solidFill>
                            <a:srgbClr val="0070C0"/>
                          </a:solidFill>
                          <a:latin typeface="Times New Roman" pitchFamily="18" charset="0"/>
                          <a:ea typeface="標楷體" pitchFamily="65" charset="-120"/>
                          <a:cs typeface="Times New Roman" pitchFamily="18" charset="0"/>
                        </a:rPr>
                        <a:t>Profit </a:t>
                      </a:r>
                      <a:r>
                        <a:rPr lang="en-US" sz="1400" b="0" i="0" u="none" strike="noStrike" dirty="0">
                          <a:solidFill>
                            <a:srgbClr val="0070C0"/>
                          </a:solidFill>
                          <a:latin typeface="Times New Roman" pitchFamily="18" charset="0"/>
                          <a:ea typeface="標楷體" pitchFamily="65" charset="-120"/>
                          <a:cs typeface="Times New Roman" pitchFamily="18" charset="0"/>
                        </a:rPr>
                        <a:t>attributable to owners of the company</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414,693</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25.08%</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pitchFamily="18" charset="0"/>
                        <a:cs typeface="Times New Roman"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520,117</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30.50%</a:t>
                      </a:r>
                    </a:p>
                  </a:txBody>
                  <a:tcPr marL="7620" marR="7620" marT="7620" marB="0" anchor="ctr">
                    <a:lnL>
                      <a:noFill/>
                    </a:lnL>
                    <a:lnR w="12700" cap="flat" cmpd="sng" algn="ctr">
                      <a:noFill/>
                      <a:prstDash val="solid"/>
                      <a:round/>
                      <a:headEnd type="none" w="med" len="med"/>
                      <a:tailEnd type="none" w="med" len="med"/>
                    </a:lnR>
                    <a:lnT>
                      <a:noFill/>
                    </a:lnT>
                    <a:lnB>
                      <a:noFill/>
                    </a:lnB>
                  </a:tcPr>
                </a:tc>
                <a:tc>
                  <a:txBody>
                    <a:bodyPr/>
                    <a:lstStyle/>
                    <a:p>
                      <a:pPr marL="0" algn="r" defTabSz="914400" rtl="0" eaLnBrk="1" fontAlgn="ctr" latinLnBrk="0" hangingPunct="1"/>
                      <a:endParaRPr lang="zh-TW" altLang="en-US" sz="1400" b="0" i="0" u="none" strike="noStrike" kern="1200" dirty="0">
                        <a:solidFill>
                          <a:srgbClr val="000000"/>
                        </a:solidFill>
                        <a:latin typeface="Times New Roman"/>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-20.27%</a:t>
                      </a: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000">
                <a:tc>
                  <a:txBody>
                    <a:bodyPr/>
                    <a:lstStyle/>
                    <a:p>
                      <a:pPr algn="l" fontAlgn="ctr"/>
                      <a:r>
                        <a:rPr lang="zh-TW" altLang="en-US" sz="1400" b="0" i="0" u="none" strike="noStrike"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EPS </a:t>
                      </a:r>
                      <a:r>
                        <a:rPr lang="en-US" sz="1400" b="0" i="0" u="none" strike="noStrike" dirty="0">
                          <a:solidFill>
                            <a:srgbClr val="000000"/>
                          </a:solidFill>
                          <a:latin typeface="Times New Roman" pitchFamily="18" charset="0"/>
                          <a:ea typeface="標楷體" pitchFamily="65" charset="-120"/>
                          <a:cs typeface="Times New Roman" pitchFamily="18" charset="0"/>
                        </a:rPr>
                        <a:t>(Dollars)</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2.72</a:t>
                      </a:r>
                    </a:p>
                  </a:txBody>
                  <a:tcPr marL="7620" marR="7620" marT="762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400" b="0" i="0" u="none" strike="noStrike" kern="1200" dirty="0">
                          <a:solidFill>
                            <a:srgbClr val="000000"/>
                          </a:solidFill>
                          <a:latin typeface="Times New Roman"/>
                          <a:ea typeface="+mn-ea"/>
                          <a:cs typeface="+mn-cs"/>
                        </a:rPr>
                        <a:t>　</a:t>
                      </a: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a:solidFill>
                            <a:srgbClr val="000000"/>
                          </a:solidFill>
                          <a:latin typeface="Times New Roman" pitchFamily="18" charset="0"/>
                          <a:cs typeface="Times New Roman"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3.41</a:t>
                      </a:r>
                    </a:p>
                  </a:txBody>
                  <a:tcPr marL="7620" marR="7620" marT="762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400" b="0" i="0" u="none" strike="noStrike" kern="1200" dirty="0">
                          <a:solidFill>
                            <a:srgbClr val="000000"/>
                          </a:solidFill>
                          <a:latin typeface="Times New Roman"/>
                          <a:ea typeface="+mn-ea"/>
                          <a:cs typeface="+mn-cs"/>
                        </a:rPr>
                        <a:t>　</a:t>
                      </a:r>
                    </a:p>
                  </a:txBody>
                  <a:tcPr marL="7620" marR="7620" marT="7620" marB="0" anchor="ctr">
                    <a:lnL>
                      <a:noFill/>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400" b="0" i="0" u="none" strike="noStrike" kern="1200" dirty="0">
                          <a:solidFill>
                            <a:srgbClr val="000000"/>
                          </a:solidFill>
                          <a:latin typeface="Times New Roman"/>
                          <a:ea typeface="+mn-ea"/>
                          <a:cs typeface="+mn-cs"/>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zh-TW" altLang="en-US" sz="1400" b="0" i="0" u="none" strike="noStrike" kern="1200" dirty="0">
                          <a:solidFill>
                            <a:srgbClr val="000000"/>
                          </a:solidFill>
                          <a:latin typeface="Times New Roman"/>
                          <a:ea typeface="+mn-ea"/>
                          <a:cs typeface="+mn-cs"/>
                        </a:rPr>
                        <a:t>　</a:t>
                      </a:r>
                    </a:p>
                  </a:txBody>
                  <a:tcPr marL="7620" marR="7620" marT="762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619672" y="476672"/>
            <a:ext cx="5904656" cy="523220"/>
          </a:xfrm>
          <a:prstGeom prst="rect">
            <a:avLst/>
          </a:prstGeom>
          <a:noFill/>
          <a:ln w="9525">
            <a:noFill/>
            <a:miter lim="800000"/>
            <a:headEnd/>
            <a:tailEnd/>
          </a:ln>
        </p:spPr>
        <p:txBody>
          <a:bodyPr wrap="square">
            <a:spAutoFit/>
          </a:bodyPr>
          <a:lstStyle/>
          <a:p>
            <a:r>
              <a:rPr lang="en-US" altLang="zh-TW" sz="2800" b="1" dirty="0" smtClean="0">
                <a:solidFill>
                  <a:schemeClr val="accent1">
                    <a:lumMod val="75000"/>
                  </a:schemeClr>
                </a:solidFill>
                <a:latin typeface="Times New Roman" pitchFamily="18" charset="0"/>
                <a:ea typeface="標楷體" pitchFamily="65" charset="-120"/>
                <a:cs typeface="Times New Roman" pitchFamily="18" charset="0"/>
              </a:rPr>
              <a:t>Operating performance for 2025 Q3</a:t>
            </a:r>
            <a:endParaRPr lang="zh-TW" altLang="en-US" sz="2800" b="1" dirty="0">
              <a:solidFill>
                <a:srgbClr val="0606D8"/>
              </a:solidFill>
              <a:latin typeface="標楷體" pitchFamily="65" charset="-120"/>
              <a:ea typeface="標楷體"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611640688"/>
              </p:ext>
            </p:extLst>
          </p:nvPr>
        </p:nvGraphicFramePr>
        <p:xfrm>
          <a:off x="179512" y="1547428"/>
          <a:ext cx="8856984" cy="4379430"/>
        </p:xfrm>
        <a:graphic>
          <a:graphicData uri="http://schemas.openxmlformats.org/drawingml/2006/table">
            <a:tbl>
              <a:tblPr/>
              <a:tblGrid>
                <a:gridCol w="3240360"/>
                <a:gridCol w="720079"/>
                <a:gridCol w="720080"/>
                <a:gridCol w="72008"/>
                <a:gridCol w="648073"/>
                <a:gridCol w="648072"/>
                <a:gridCol w="72008"/>
                <a:gridCol w="648072"/>
                <a:gridCol w="72008"/>
                <a:gridCol w="720080"/>
                <a:gridCol w="576064"/>
                <a:gridCol w="72008"/>
                <a:gridCol w="648072"/>
              </a:tblGrid>
              <a:tr h="532424">
                <a:tc rowSpan="2">
                  <a:txBody>
                    <a:bodyPr/>
                    <a:lstStyle/>
                    <a:p>
                      <a:pPr algn="ctr" fontAlgn="ctr"/>
                      <a:r>
                        <a:rPr lang="en-US" sz="1300" b="0" i="0" u="none" strike="noStrike" dirty="0" smtClean="0">
                          <a:solidFill>
                            <a:srgbClr val="000000"/>
                          </a:solidFill>
                          <a:latin typeface="Times New Roman" pitchFamily="18" charset="0"/>
                          <a:ea typeface="標楷體" pitchFamily="65" charset="-120"/>
                          <a:cs typeface="Times New Roman" pitchFamily="18" charset="0"/>
                        </a:rPr>
                        <a:t>Unit</a:t>
                      </a:r>
                      <a:r>
                        <a:rPr lang="en-US" sz="1300" b="0" i="0" u="none" strike="noStrike" dirty="0">
                          <a:solidFill>
                            <a:srgbClr val="000000"/>
                          </a:solidFill>
                          <a:latin typeface="Times New Roman" pitchFamily="18" charset="0"/>
                          <a:ea typeface="標楷體" pitchFamily="65" charset="-120"/>
                          <a:cs typeface="Times New Roman" pitchFamily="18" charset="0"/>
                        </a:rPr>
                        <a:t>: NTD Thousand</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2">
                  <a:txBody>
                    <a:bodyPr/>
                    <a:lstStyle/>
                    <a:p>
                      <a:pPr algn="ctr" fontAlgn="ctr"/>
                      <a:r>
                        <a:rPr lang="fr-FR" sz="13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25</a:t>
                      </a:r>
                      <a:r>
                        <a:rPr lang="fr-FR" sz="1300" b="0" i="0" u="none" strike="noStrike" dirty="0" smtClean="0">
                          <a:solidFill>
                            <a:srgbClr val="000000"/>
                          </a:solidFill>
                          <a:latin typeface="Times New Roman" pitchFamily="18" charset="0"/>
                          <a:ea typeface="標楷體" pitchFamily="65" charset="-120"/>
                          <a:cs typeface="Times New Roman" pitchFamily="18" charset="0"/>
                        </a:rPr>
                        <a:t> Q3</a:t>
                      </a:r>
                      <a:endParaRPr lang="fr-FR"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zh-TW" altLang="en-US"/>
                    </a:p>
                  </a:txBody>
                  <a:tcPr/>
                </a:tc>
                <a:tc>
                  <a:txBody>
                    <a:bodyPr/>
                    <a:lstStyle/>
                    <a:p>
                      <a:pPr algn="ctr" fontAlgn="ctr"/>
                      <a:r>
                        <a:rPr lang="zh-TW" altLang="en-US" sz="1300" b="0" i="0" u="none" strike="noStrike" dirty="0">
                          <a:solidFill>
                            <a:srgbClr val="000000"/>
                          </a:solidFill>
                          <a:latin typeface="Times New Roman" pitchFamily="18" charset="0"/>
                          <a:ea typeface="標楷體" pitchFamily="65" charset="-120"/>
                          <a:cs typeface="Times New Roman" pitchFamily="18" charset="0"/>
                        </a:rPr>
                        <a:t>　</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fr-FR" sz="13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25</a:t>
                      </a:r>
                      <a:r>
                        <a:rPr lang="zh-TW" altLang="en-US" sz="1300" b="0" i="0" u="none" strike="noStrike" baseline="0" dirty="0" smtClean="0">
                          <a:solidFill>
                            <a:srgbClr val="000000"/>
                          </a:solidFill>
                          <a:latin typeface="Times New Roman" pitchFamily="18" charset="0"/>
                          <a:ea typeface="標楷體" pitchFamily="65" charset="-120"/>
                          <a:cs typeface="Times New Roman" pitchFamily="18" charset="0"/>
                        </a:rPr>
                        <a:t> </a:t>
                      </a:r>
                      <a:r>
                        <a:rPr lang="fr-FR" sz="1300" b="0" i="0" u="none" strike="noStrike" dirty="0" smtClean="0">
                          <a:solidFill>
                            <a:srgbClr val="000000"/>
                          </a:solidFill>
                          <a:latin typeface="Times New Roman" pitchFamily="18" charset="0"/>
                          <a:ea typeface="標楷體" pitchFamily="65" charset="-120"/>
                          <a:cs typeface="Times New Roman" pitchFamily="18" charset="0"/>
                        </a:rPr>
                        <a:t>Q</a:t>
                      </a:r>
                      <a:r>
                        <a:rPr lang="en-US" sz="1300" b="0" i="0" u="none" strike="noStrike" dirty="0" smtClean="0">
                          <a:solidFill>
                            <a:srgbClr val="000000"/>
                          </a:solidFill>
                          <a:latin typeface="Times New Roman" pitchFamily="18" charset="0"/>
                          <a:ea typeface="標楷體" pitchFamily="65" charset="-120"/>
                          <a:cs typeface="Times New Roman" pitchFamily="18" charset="0"/>
                        </a:rPr>
                        <a:t>2</a:t>
                      </a:r>
                      <a:endParaRPr lang="fr-FR"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zh-TW" altLang="en-US"/>
                    </a:p>
                  </a:txBody>
                  <a:tcPr/>
                </a:tc>
                <a:tc>
                  <a:txBody>
                    <a:bodyPr/>
                    <a:lstStyle/>
                    <a:p>
                      <a:pPr algn="ctr" fontAlgn="ctr"/>
                      <a:r>
                        <a:rPr lang="zh-TW" altLang="en-US" sz="1300" b="0" i="0" u="none" strike="noStrike" dirty="0">
                          <a:solidFill>
                            <a:srgbClr val="000000"/>
                          </a:solidFill>
                          <a:latin typeface="Times New Roman" pitchFamily="18" charset="0"/>
                          <a:ea typeface="標楷體" pitchFamily="65" charset="-120"/>
                          <a:cs typeface="Times New Roman" pitchFamily="18" charset="0"/>
                        </a:rPr>
                        <a:t>　</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300" b="0" i="0" u="none" strike="noStrike" dirty="0" err="1" smtClean="0">
                          <a:solidFill>
                            <a:srgbClr val="000000"/>
                          </a:solidFill>
                          <a:latin typeface="Times New Roman" pitchFamily="18" charset="0"/>
                          <a:ea typeface="標楷體" pitchFamily="65" charset="-120"/>
                          <a:cs typeface="Times New Roman" pitchFamily="18" charset="0"/>
                        </a:rPr>
                        <a:t>QoQ</a:t>
                      </a:r>
                      <a:endParaRPr lang="en-US"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300" b="0" i="0" u="none" strike="noStrike" dirty="0">
                          <a:solidFill>
                            <a:srgbClr val="000000"/>
                          </a:solidFill>
                          <a:latin typeface="Times New Roman" pitchFamily="18" charset="0"/>
                          <a:ea typeface="標楷體" pitchFamily="65" charset="-120"/>
                          <a:cs typeface="Times New Roman" pitchFamily="18" charset="0"/>
                        </a:rPr>
                        <a:t>　</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fr-FR" sz="13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300" b="0" i="0" u="none" strike="noStrike" dirty="0" smtClean="0">
                          <a:solidFill>
                            <a:srgbClr val="000000"/>
                          </a:solidFill>
                          <a:latin typeface="Times New Roman" pitchFamily="18" charset="0"/>
                          <a:ea typeface="標楷體" pitchFamily="65" charset="-120"/>
                          <a:cs typeface="Times New Roman" pitchFamily="18" charset="0"/>
                        </a:rPr>
                        <a:t>24</a:t>
                      </a: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fr-FR" sz="1300" b="0" i="0" u="none" strike="noStrike" dirty="0" smtClean="0">
                          <a:solidFill>
                            <a:srgbClr val="000000"/>
                          </a:solidFill>
                          <a:latin typeface="Times New Roman" pitchFamily="18" charset="0"/>
                          <a:ea typeface="標楷體" pitchFamily="65" charset="-120"/>
                          <a:cs typeface="Times New Roman" pitchFamily="18" charset="0"/>
                        </a:rPr>
                        <a:t>Q3</a:t>
                      </a:r>
                      <a:endParaRPr lang="fr-FR"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zh-TW" altLang="en-US"/>
                    </a:p>
                  </a:txBody>
                  <a:tcPr/>
                </a:tc>
                <a:tc>
                  <a:txBody>
                    <a:bodyPr/>
                    <a:lstStyle/>
                    <a:p>
                      <a:pPr algn="ctr" fontAlgn="ctr"/>
                      <a:r>
                        <a:rPr lang="zh-TW" altLang="en-US" sz="1300" b="0" i="0" u="none" strike="noStrike" dirty="0">
                          <a:solidFill>
                            <a:srgbClr val="000000"/>
                          </a:solidFill>
                          <a:latin typeface="Times New Roman" pitchFamily="18" charset="0"/>
                          <a:ea typeface="標楷體" pitchFamily="65" charset="-120"/>
                          <a:cs typeface="Times New Roman" pitchFamily="18" charset="0"/>
                        </a:rPr>
                        <a:t>　</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sz="1300" b="0" i="0" u="none" strike="noStrike" dirty="0" err="1" smtClean="0">
                          <a:solidFill>
                            <a:srgbClr val="000000"/>
                          </a:solidFill>
                          <a:latin typeface="Times New Roman" pitchFamily="18" charset="0"/>
                          <a:ea typeface="標楷體" pitchFamily="65" charset="-120"/>
                          <a:cs typeface="Times New Roman" pitchFamily="18" charset="0"/>
                        </a:rPr>
                        <a:t>QoQ</a:t>
                      </a:r>
                      <a:endParaRPr lang="en-US"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456365">
                <a:tc vMerge="1">
                  <a:txBody>
                    <a:bodyPr/>
                    <a:lstStyle/>
                    <a:p>
                      <a:endParaRPr lang="zh-TW" altLang="en-US"/>
                    </a:p>
                  </a:txBody>
                  <a:tcPr/>
                </a:tc>
                <a:tc>
                  <a:txBody>
                    <a:bodyPr/>
                    <a:lstStyle/>
                    <a:p>
                      <a:pPr algn="ctr" fontAlgn="ctr"/>
                      <a:r>
                        <a:rPr lang="en-US" sz="1300" b="0" i="0" u="none" strike="noStrike" dirty="0" smtClean="0">
                          <a:solidFill>
                            <a:srgbClr val="000000"/>
                          </a:solidFill>
                          <a:latin typeface="Times New Roman" pitchFamily="18" charset="0"/>
                          <a:ea typeface="標楷體" pitchFamily="65" charset="-120"/>
                          <a:cs typeface="Times New Roman" pitchFamily="18" charset="0"/>
                        </a:rPr>
                        <a:t>AMT</a:t>
                      </a:r>
                      <a:r>
                        <a:rPr lang="en-US"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300" b="0" i="0" u="none" strike="noStrike" dirty="0" smtClean="0">
                          <a:solidFill>
                            <a:srgbClr val="000000"/>
                          </a:solidFill>
                          <a:latin typeface="Times New Roman" pitchFamily="18" charset="0"/>
                          <a:ea typeface="標楷體" pitchFamily="65" charset="-120"/>
                          <a:cs typeface="Times New Roman" pitchFamily="18" charset="0"/>
                        </a:rPr>
                        <a:t>AMT</a:t>
                      </a:r>
                      <a:r>
                        <a:rPr lang="en-US"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300" b="0" i="0" u="none" strike="noStrike">
                          <a:solidFill>
                            <a:srgbClr val="000000"/>
                          </a:solidFill>
                          <a:latin typeface="Times New Roman" pitchFamily="18" charset="0"/>
                          <a:ea typeface="標楷體" pitchFamily="65" charset="-120"/>
                          <a:cs typeface="Times New Roman" pitchFamily="18" charset="0"/>
                        </a:rPr>
                        <a:t>　</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300" b="0" i="0" u="none" strike="noStrike">
                          <a:solidFill>
                            <a:srgbClr val="000000"/>
                          </a:solidFill>
                          <a:latin typeface="Times New Roman" pitchFamily="18" charset="0"/>
                          <a:ea typeface="標楷體" pitchFamily="65" charset="-120"/>
                          <a:cs typeface="Times New Roman" pitchFamily="18" charset="0"/>
                        </a:rPr>
                        <a:t>%</a:t>
                      </a:r>
                    </a:p>
                  </a:txBody>
                  <a:tcPr marL="4412" marR="4412" marT="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300" b="0" i="0" u="none" strike="noStrike" dirty="0">
                        <a:solidFill>
                          <a:srgbClr val="000000"/>
                        </a:solidFill>
                        <a:latin typeface="Times New Roman" pitchFamily="18" charset="0"/>
                        <a:ea typeface="標楷體" pitchFamily="65" charset="-120"/>
                        <a:cs typeface="Times New Roman" pitchFamily="18" charset="0"/>
                      </a:endParaRP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300" b="0" i="0" u="none" strike="noStrike" dirty="0" smtClean="0">
                          <a:solidFill>
                            <a:srgbClr val="000000"/>
                          </a:solidFill>
                          <a:latin typeface="Times New Roman" pitchFamily="18" charset="0"/>
                          <a:ea typeface="標楷體" pitchFamily="65" charset="-120"/>
                          <a:cs typeface="Times New Roman" pitchFamily="18" charset="0"/>
                        </a:rPr>
                        <a:t>AMT</a:t>
                      </a:r>
                      <a:r>
                        <a:rPr lang="en-US"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300" b="0" i="0" u="none" strike="noStrike" dirty="0">
                          <a:solidFill>
                            <a:srgbClr val="000000"/>
                          </a:solidFill>
                          <a:latin typeface="Times New Roman" pitchFamily="18" charset="0"/>
                          <a:ea typeface="標楷體" pitchFamily="65" charset="-120"/>
                          <a:cs typeface="Times New Roman" pitchFamily="18" charset="0"/>
                        </a:rPr>
                        <a:t>%</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300" b="0" i="0" u="none" strike="noStrike" dirty="0">
                          <a:solidFill>
                            <a:srgbClr val="000000"/>
                          </a:solidFill>
                          <a:latin typeface="Times New Roman" pitchFamily="18" charset="0"/>
                          <a:ea typeface="標楷體" pitchFamily="65" charset="-120"/>
                          <a:cs typeface="Times New Roman" pitchFamily="18" charset="0"/>
                        </a:rPr>
                        <a:t>　</a:t>
                      </a:r>
                    </a:p>
                  </a:txBody>
                  <a:tcPr marL="4412" marR="4412" marT="44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zh-TW" sz="1300" b="0" i="0" u="none" strike="noStrike">
                          <a:solidFill>
                            <a:srgbClr val="000000"/>
                          </a:solidFill>
                          <a:latin typeface="Times New Roman" pitchFamily="18" charset="0"/>
                          <a:ea typeface="標楷體" pitchFamily="65" charset="-120"/>
                          <a:cs typeface="Times New Roman" pitchFamily="18" charset="0"/>
                        </a:rPr>
                        <a:t>%</a:t>
                      </a:r>
                    </a:p>
                  </a:txBody>
                  <a:tcPr marL="4412" marR="4412" marT="441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372122">
                <a:tc>
                  <a:txBody>
                    <a:bodyPr/>
                    <a:lstStyle/>
                    <a:p>
                      <a:pPr algn="l" fontAlgn="ctr"/>
                      <a:r>
                        <a:rPr lang="zh-TW" altLang="en-US" sz="13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Sales </a:t>
                      </a:r>
                      <a:r>
                        <a:rPr lang="en-US" sz="1300" b="0" i="0" u="none" strike="noStrike" dirty="0">
                          <a:solidFill>
                            <a:srgbClr val="000000"/>
                          </a:solidFill>
                          <a:latin typeface="Times New Roman" pitchFamily="18" charset="0"/>
                          <a:ea typeface="標楷體" pitchFamily="65" charset="-120"/>
                          <a:cs typeface="Times New Roman" pitchFamily="18" charset="0"/>
                        </a:rPr>
                        <a:t>revenue</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528,419</a:t>
                      </a: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100.00%</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580,948</a:t>
                      </a: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100.00%</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dirty="0">
                        <a:solidFill>
                          <a:srgbClr val="000000"/>
                        </a:solidFill>
                        <a:latin typeface="Times New Roman"/>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en-US" altLang="zh-TW" sz="1200" b="0" i="0" u="none" strike="noStrike" kern="1200" dirty="0">
                          <a:solidFill>
                            <a:schemeClr val="tx1"/>
                          </a:solidFill>
                          <a:latin typeface="Times New Roman"/>
                          <a:ea typeface="+mn-ea"/>
                          <a:cs typeface="+mn-cs"/>
                        </a:rPr>
                        <a:t>-9.04%</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583,107</a:t>
                      </a: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100.00%</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en-US" altLang="zh-TW" sz="1200" b="0" i="0" u="none" strike="noStrike" kern="1200" dirty="0">
                          <a:solidFill>
                            <a:schemeClr val="tx1"/>
                          </a:solidFill>
                          <a:latin typeface="Times New Roman"/>
                          <a:ea typeface="+mn-ea"/>
                          <a:cs typeface="+mn-cs"/>
                        </a:rPr>
                        <a:t>-9.38%</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72122">
                <a:tc>
                  <a:txBody>
                    <a:bodyPr/>
                    <a:lstStyle/>
                    <a:p>
                      <a:pPr algn="l" fontAlgn="ctr"/>
                      <a:r>
                        <a:rPr lang="zh-TW" altLang="en-US" sz="13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Gross </a:t>
                      </a:r>
                      <a:r>
                        <a:rPr lang="en-US" sz="1300" b="0" i="0" u="none" strike="noStrike" dirty="0">
                          <a:solidFill>
                            <a:srgbClr val="000000"/>
                          </a:solidFill>
                          <a:latin typeface="Times New Roman" pitchFamily="18" charset="0"/>
                          <a:ea typeface="標楷體" pitchFamily="65" charset="-120"/>
                          <a:cs typeface="Times New Roman" pitchFamily="18" charset="0"/>
                        </a:rPr>
                        <a:t>profit from operation</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233,919</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44.27%</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266,845</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45.93%</a:t>
                      </a: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marL="0" algn="r" defTabSz="914400" rtl="0" eaLnBrk="1" fontAlgn="ctr" latinLnBrk="0" hangingPunct="1"/>
                      <a:r>
                        <a:rPr lang="en-US" altLang="zh-TW" sz="1200" b="0" i="0" u="none" strike="noStrike" kern="1200" dirty="0">
                          <a:solidFill>
                            <a:schemeClr val="tx1"/>
                          </a:solidFill>
                          <a:latin typeface="Times New Roman"/>
                          <a:ea typeface="+mn-ea"/>
                          <a:cs typeface="+mn-cs"/>
                        </a:rPr>
                        <a:t>-12.34%</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a:solidFill>
                            <a:srgbClr val="000000"/>
                          </a:solidFill>
                          <a:latin typeface="Times New Roman"/>
                          <a:ea typeface="+mn-ea"/>
                          <a:cs typeface="+mn-cs"/>
                        </a:rPr>
                        <a:t>280,645</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48.13%</a:t>
                      </a: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a:noFill/>
                    </a:lnL>
                    <a:lnR>
                      <a:noFill/>
                    </a:lnR>
                    <a:lnT>
                      <a:noFill/>
                    </a:lnT>
                    <a:lnB>
                      <a:noFill/>
                    </a:lnB>
                  </a:tcPr>
                </a:tc>
                <a:tc>
                  <a:txBody>
                    <a:bodyPr/>
                    <a:lstStyle/>
                    <a:p>
                      <a:pPr marL="0" algn="r" defTabSz="914400" rtl="0" eaLnBrk="1" fontAlgn="ctr" latinLnBrk="0" hangingPunct="1"/>
                      <a:r>
                        <a:rPr lang="en-US" altLang="zh-TW" sz="1200" b="0" i="0" u="none" strike="noStrike" kern="1200" dirty="0">
                          <a:solidFill>
                            <a:schemeClr val="tx1"/>
                          </a:solidFill>
                          <a:latin typeface="Times New Roman"/>
                          <a:ea typeface="+mn-ea"/>
                          <a:cs typeface="+mn-cs"/>
                        </a:rPr>
                        <a:t>-16.65%</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Operating </a:t>
                      </a:r>
                      <a:r>
                        <a:rPr lang="en-US" sz="1300" b="0" i="0" u="none" strike="noStrike" dirty="0">
                          <a:solidFill>
                            <a:srgbClr val="000000"/>
                          </a:solidFill>
                          <a:latin typeface="Times New Roman" pitchFamily="18" charset="0"/>
                          <a:ea typeface="標楷體" pitchFamily="65" charset="-120"/>
                          <a:cs typeface="Times New Roman" pitchFamily="18" charset="0"/>
                        </a:rPr>
                        <a:t>expenses</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100,372</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18.99%</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95,247</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16.40%</a:t>
                      </a: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marL="0" algn="r" defTabSz="914400" rtl="0" eaLnBrk="1" fontAlgn="ctr" latinLnBrk="0" hangingPunct="1"/>
                      <a:r>
                        <a:rPr lang="en-US" altLang="zh-TW" sz="1200" b="0" i="0" u="none" strike="noStrike" kern="1200" dirty="0">
                          <a:solidFill>
                            <a:schemeClr val="tx1"/>
                          </a:solidFill>
                          <a:latin typeface="Times New Roman"/>
                          <a:ea typeface="+mn-ea"/>
                          <a:cs typeface="+mn-cs"/>
                        </a:rPr>
                        <a:t>5.38%</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96,770</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16.60%</a:t>
                      </a: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a:noFill/>
                    </a:lnL>
                    <a:lnR>
                      <a:noFill/>
                    </a:lnR>
                    <a:lnT>
                      <a:noFill/>
                    </a:lnT>
                    <a:lnB>
                      <a:noFill/>
                    </a:lnB>
                  </a:tcPr>
                </a:tc>
                <a:tc>
                  <a:txBody>
                    <a:bodyPr/>
                    <a:lstStyle/>
                    <a:p>
                      <a:pPr marL="0" algn="r" defTabSz="914400" rtl="0" eaLnBrk="1" fontAlgn="ctr" latinLnBrk="0" hangingPunct="1"/>
                      <a:r>
                        <a:rPr lang="en-US" altLang="zh-TW" sz="1200" b="0" i="0" u="none" strike="noStrike" kern="1200" dirty="0">
                          <a:solidFill>
                            <a:schemeClr val="tx1"/>
                          </a:solidFill>
                          <a:latin typeface="Times New Roman"/>
                          <a:ea typeface="+mn-ea"/>
                          <a:cs typeface="+mn-cs"/>
                        </a:rPr>
                        <a:t>3.72%</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Net </a:t>
                      </a:r>
                      <a:r>
                        <a:rPr lang="en-US" sz="1300" b="0" i="0" u="none" strike="noStrike" dirty="0">
                          <a:solidFill>
                            <a:srgbClr val="000000"/>
                          </a:solidFill>
                          <a:latin typeface="Times New Roman" pitchFamily="18" charset="0"/>
                          <a:ea typeface="標楷體" pitchFamily="65" charset="-120"/>
                          <a:cs typeface="Times New Roman" pitchFamily="18" charset="0"/>
                        </a:rPr>
                        <a:t>operating income</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133,547</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25.27%</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171,598</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29.54%</a:t>
                      </a: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marL="0" algn="r" defTabSz="914400" rtl="0" eaLnBrk="1" fontAlgn="ctr" latinLnBrk="0" hangingPunct="1"/>
                      <a:r>
                        <a:rPr lang="en-US" altLang="zh-TW" sz="1200" b="0" i="0" u="none" strike="noStrike" kern="1200" dirty="0">
                          <a:solidFill>
                            <a:schemeClr val="tx1"/>
                          </a:solidFill>
                          <a:latin typeface="Times New Roman"/>
                          <a:ea typeface="+mn-ea"/>
                          <a:cs typeface="+mn-cs"/>
                        </a:rPr>
                        <a:t>-22.17%</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a:solidFill>
                            <a:srgbClr val="000000"/>
                          </a:solidFill>
                          <a:latin typeface="Times New Roman"/>
                          <a:ea typeface="+mn-ea"/>
                          <a:cs typeface="+mn-cs"/>
                        </a:rPr>
                        <a:t>183,875</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31.53%</a:t>
                      </a: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a:noFill/>
                    </a:lnL>
                    <a:lnR>
                      <a:noFill/>
                    </a:lnR>
                    <a:lnT>
                      <a:noFill/>
                    </a:lnT>
                    <a:lnB>
                      <a:noFill/>
                    </a:lnB>
                  </a:tcPr>
                </a:tc>
                <a:tc>
                  <a:txBody>
                    <a:bodyPr/>
                    <a:lstStyle/>
                    <a:p>
                      <a:pPr marL="0" algn="r" defTabSz="914400" rtl="0" eaLnBrk="1" fontAlgn="ctr" latinLnBrk="0" hangingPunct="1"/>
                      <a:r>
                        <a:rPr lang="en-US" altLang="zh-TW" sz="1200" b="0" i="0" u="none" strike="noStrike" kern="1200" dirty="0">
                          <a:solidFill>
                            <a:schemeClr val="tx1"/>
                          </a:solidFill>
                          <a:latin typeface="Times New Roman"/>
                          <a:ea typeface="+mn-ea"/>
                          <a:cs typeface="+mn-cs"/>
                        </a:rPr>
                        <a:t>-27.37%</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412407">
                <a:tc>
                  <a:txBody>
                    <a:bodyPr/>
                    <a:lstStyle/>
                    <a:p>
                      <a:pPr algn="l" fontAlgn="ct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Non-operating </a:t>
                      </a:r>
                      <a:r>
                        <a:rPr lang="en-US" sz="1300" b="0" i="0" u="none" strike="noStrike" dirty="0">
                          <a:solidFill>
                            <a:srgbClr val="000000"/>
                          </a:solidFill>
                          <a:latin typeface="Times New Roman" pitchFamily="18" charset="0"/>
                          <a:ea typeface="標楷體" pitchFamily="65" charset="-120"/>
                          <a:cs typeface="Times New Roman" pitchFamily="18" charset="0"/>
                        </a:rPr>
                        <a:t>income and expenses</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53,779</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10.18%</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(21,031)</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-3.62%</a:t>
                      </a: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marL="0" algn="r" defTabSz="914400" rtl="0" eaLnBrk="1" fontAlgn="ctr" latinLnBrk="0" hangingPunct="1"/>
                      <a:r>
                        <a:rPr lang="en-US" altLang="zh-TW" sz="1200" b="0" i="0" u="none" strike="noStrike" kern="1200" dirty="0">
                          <a:solidFill>
                            <a:schemeClr val="tx1"/>
                          </a:solidFill>
                          <a:latin typeface="Times New Roman"/>
                          <a:ea typeface="+mn-ea"/>
                          <a:cs typeface="+mn-cs"/>
                        </a:rPr>
                        <a:t>-355.71%</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a:solidFill>
                            <a:srgbClr val="000000"/>
                          </a:solidFill>
                          <a:latin typeface="Times New Roman"/>
                          <a:ea typeface="+mn-ea"/>
                          <a:cs typeface="+mn-cs"/>
                        </a:rPr>
                        <a:t>19,866</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3.41%</a:t>
                      </a: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a:noFill/>
                    </a:lnL>
                    <a:lnR>
                      <a:noFill/>
                    </a:lnR>
                    <a:lnT>
                      <a:noFill/>
                    </a:lnT>
                    <a:lnB>
                      <a:noFill/>
                    </a:lnB>
                  </a:tcPr>
                </a:tc>
                <a:tc>
                  <a:txBody>
                    <a:bodyPr/>
                    <a:lstStyle/>
                    <a:p>
                      <a:pPr marL="0" algn="r" defTabSz="914400" rtl="0" eaLnBrk="1" fontAlgn="ctr" latinLnBrk="0" hangingPunct="1"/>
                      <a:r>
                        <a:rPr lang="en-US" altLang="zh-TW" sz="1200" b="0" i="0" u="none" strike="noStrike" kern="1200" dirty="0">
                          <a:solidFill>
                            <a:schemeClr val="tx1"/>
                          </a:solidFill>
                          <a:latin typeface="Times New Roman"/>
                          <a:ea typeface="+mn-ea"/>
                          <a:cs typeface="+mn-cs"/>
                        </a:rPr>
                        <a:t>170.71%</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Continuing </a:t>
                      </a:r>
                      <a:r>
                        <a:rPr lang="en-US" sz="1300" b="0" i="0" u="none" strike="noStrike" dirty="0">
                          <a:solidFill>
                            <a:srgbClr val="000000"/>
                          </a:solidFill>
                          <a:latin typeface="Times New Roman" pitchFamily="18" charset="0"/>
                          <a:ea typeface="標楷體" pitchFamily="65" charset="-120"/>
                          <a:cs typeface="Times New Roman" pitchFamily="18" charset="0"/>
                        </a:rPr>
                        <a:t>operating income before tax</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187,326</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35.45%</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a:solidFill>
                            <a:srgbClr val="000000"/>
                          </a:solidFill>
                          <a:latin typeface="Times New Roman"/>
                          <a:ea typeface="+mn-ea"/>
                          <a:cs typeface="+mn-cs"/>
                        </a:rPr>
                        <a:t>150,567</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25.92%</a:t>
                      </a: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marL="0" algn="r" defTabSz="914400" rtl="0" eaLnBrk="1" fontAlgn="ctr" latinLnBrk="0" hangingPunct="1"/>
                      <a:r>
                        <a:rPr lang="en-US" altLang="zh-TW" sz="1200" b="0" i="0" u="none" strike="noStrike" kern="1200" dirty="0">
                          <a:solidFill>
                            <a:schemeClr val="tx1"/>
                          </a:solidFill>
                          <a:latin typeface="Times New Roman"/>
                          <a:ea typeface="+mn-ea"/>
                          <a:cs typeface="+mn-cs"/>
                        </a:rPr>
                        <a:t>24.41%</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a:solidFill>
                            <a:srgbClr val="000000"/>
                          </a:solidFill>
                          <a:latin typeface="Times New Roman"/>
                          <a:ea typeface="+mn-ea"/>
                          <a:cs typeface="+mn-cs"/>
                        </a:rPr>
                        <a:t>203,741</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34.94%</a:t>
                      </a: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marL="0" algn="r" defTabSz="914400" rtl="0" eaLnBrk="1" fontAlgn="ctr" latinLnBrk="0" hangingPunct="1"/>
                      <a:r>
                        <a:rPr lang="en-US" altLang="zh-TW" sz="1200" b="0" i="0" u="none" strike="noStrike" kern="1200" dirty="0">
                          <a:solidFill>
                            <a:schemeClr val="tx1"/>
                          </a:solidFill>
                          <a:latin typeface="Times New Roman"/>
                          <a:ea typeface="+mn-ea"/>
                          <a:cs typeface="+mn-cs"/>
                        </a:rPr>
                        <a:t>-8.06%</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Continuing </a:t>
                      </a:r>
                      <a:r>
                        <a:rPr lang="en-US" sz="1300" b="0" i="0" u="none" strike="noStrike" dirty="0">
                          <a:solidFill>
                            <a:srgbClr val="000000"/>
                          </a:solidFill>
                          <a:latin typeface="Times New Roman" pitchFamily="18" charset="0"/>
                          <a:ea typeface="標楷體" pitchFamily="65" charset="-120"/>
                          <a:cs typeface="Times New Roman" pitchFamily="18" charset="0"/>
                        </a:rPr>
                        <a:t>operating income after tax</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149,197</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28.23%</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a:solidFill>
                            <a:srgbClr val="000000"/>
                          </a:solidFill>
                          <a:latin typeface="Times New Roman"/>
                          <a:ea typeface="+mn-ea"/>
                          <a:cs typeface="+mn-cs"/>
                        </a:rPr>
                        <a:t>112,206</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19.31%</a:t>
                      </a: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marL="0" algn="r" defTabSz="914400" rtl="0" eaLnBrk="1" fontAlgn="ctr" latinLnBrk="0" hangingPunct="1"/>
                      <a:r>
                        <a:rPr lang="en-US" altLang="zh-TW" sz="1200" b="0" i="0" u="none" strike="noStrike" kern="1200" dirty="0">
                          <a:solidFill>
                            <a:schemeClr val="tx1"/>
                          </a:solidFill>
                          <a:latin typeface="Times New Roman"/>
                          <a:ea typeface="+mn-ea"/>
                          <a:cs typeface="+mn-cs"/>
                        </a:rPr>
                        <a:t>32.97%</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a:solidFill>
                            <a:srgbClr val="000000"/>
                          </a:solidFill>
                          <a:latin typeface="Times New Roman"/>
                          <a:ea typeface="+mn-ea"/>
                          <a:cs typeface="+mn-cs"/>
                        </a:rPr>
                        <a:t>164,879</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28.28%</a:t>
                      </a: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a:noFill/>
                    </a:lnL>
                    <a:lnR>
                      <a:noFill/>
                    </a:lnR>
                    <a:lnT>
                      <a:noFill/>
                    </a:lnT>
                    <a:lnB>
                      <a:noFill/>
                    </a:lnB>
                  </a:tcPr>
                </a:tc>
                <a:tc>
                  <a:txBody>
                    <a:bodyPr/>
                    <a:lstStyle/>
                    <a:p>
                      <a:pPr marL="0" algn="r" defTabSz="914400" rtl="0" eaLnBrk="1" fontAlgn="ctr" latinLnBrk="0" hangingPunct="1"/>
                      <a:r>
                        <a:rPr lang="en-US" altLang="zh-TW" sz="1200" b="0" i="0" u="none" strike="noStrike" kern="1200" dirty="0">
                          <a:solidFill>
                            <a:schemeClr val="tx1"/>
                          </a:solidFill>
                          <a:latin typeface="Times New Roman"/>
                          <a:ea typeface="+mn-ea"/>
                          <a:cs typeface="+mn-cs"/>
                        </a:rPr>
                        <a:t>-9.51%</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baseline="0" dirty="0" smtClean="0">
                          <a:solidFill>
                            <a:srgbClr val="0070C0"/>
                          </a:solidFill>
                          <a:latin typeface="Times New Roman" pitchFamily="18" charset="0"/>
                          <a:ea typeface="標楷體" pitchFamily="65" charset="-120"/>
                          <a:cs typeface="Times New Roman" pitchFamily="18" charset="0"/>
                        </a:rPr>
                        <a:t>      </a:t>
                      </a:r>
                      <a:r>
                        <a:rPr lang="en-US" sz="1300" b="0" i="0" u="none" strike="noStrike" dirty="0" smtClean="0">
                          <a:solidFill>
                            <a:srgbClr val="0070C0"/>
                          </a:solidFill>
                          <a:latin typeface="Times New Roman" pitchFamily="18" charset="0"/>
                          <a:ea typeface="標楷體" pitchFamily="65" charset="-120"/>
                          <a:cs typeface="Times New Roman" pitchFamily="18" charset="0"/>
                        </a:rPr>
                        <a:t>Profit </a:t>
                      </a:r>
                      <a:r>
                        <a:rPr lang="en-US" sz="1300" b="0" i="0" u="none" strike="noStrike" dirty="0">
                          <a:solidFill>
                            <a:srgbClr val="0070C0"/>
                          </a:solidFill>
                          <a:latin typeface="Times New Roman" pitchFamily="18" charset="0"/>
                          <a:ea typeface="標楷體" pitchFamily="65" charset="-120"/>
                          <a:cs typeface="Times New Roman" pitchFamily="18" charset="0"/>
                        </a:rPr>
                        <a:t>attributable to owners of the company</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dirty="0" smtClean="0">
                          <a:solidFill>
                            <a:srgbClr val="000000"/>
                          </a:solidFill>
                          <a:latin typeface="Times New Roman"/>
                          <a:ea typeface="+mn-ea"/>
                          <a:cs typeface="+mn-cs"/>
                        </a:rPr>
                        <a:t>148,771</a:t>
                      </a:r>
                      <a:endParaRPr lang="en-US" altLang="zh-TW" sz="1200" b="0" i="0" u="none" strike="noStrike" kern="1200" dirty="0">
                        <a:solidFill>
                          <a:srgbClr val="000000"/>
                        </a:solidFill>
                        <a:latin typeface="Times New Roman"/>
                        <a:ea typeface="+mn-ea"/>
                        <a:cs typeface="+mn-cs"/>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smtClean="0">
                          <a:solidFill>
                            <a:srgbClr val="000000"/>
                          </a:solidFill>
                          <a:latin typeface="Times New Roman"/>
                          <a:ea typeface="+mn-ea"/>
                          <a:cs typeface="+mn-cs"/>
                        </a:rPr>
                        <a:t>28.15%</a:t>
                      </a:r>
                      <a:endParaRPr lang="en-US" altLang="zh-TW" sz="1200" b="0" i="0" u="none" strike="noStrike" kern="1200" dirty="0">
                        <a:solidFill>
                          <a:srgbClr val="000000"/>
                        </a:solidFill>
                        <a:latin typeface="Times New Roman"/>
                        <a:ea typeface="+mn-ea"/>
                        <a:cs typeface="+mn-cs"/>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a:solidFill>
                            <a:srgbClr val="000000"/>
                          </a:solidFill>
                          <a:latin typeface="Times New Roman"/>
                          <a:ea typeface="+mn-ea"/>
                          <a:cs typeface="+mn-cs"/>
                        </a:rPr>
                        <a:t>112,240</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19.32%</a:t>
                      </a:r>
                    </a:p>
                  </a:txBody>
                  <a:tcPr marL="7620" marR="7620" marT="7620" marB="0" anchor="ctr">
                    <a:lnL>
                      <a:noFill/>
                    </a:lnL>
                    <a:lnR>
                      <a:noFill/>
                    </a:lnR>
                    <a:lnT>
                      <a:noFill/>
                    </a:lnT>
                    <a:lnB>
                      <a:noFill/>
                    </a:lnB>
                  </a:tcPr>
                </a:tc>
                <a:tc>
                  <a:txBody>
                    <a:bodyPr/>
                    <a:lstStyle/>
                    <a:p>
                      <a:pPr algn="l" fontAlgn="ctr"/>
                      <a:endParaRPr lang="zh-TW" altLang="en-US" sz="1200" b="0" i="0" u="none" strike="noStrike" dirty="0">
                        <a:solidFill>
                          <a:srgbClr val="000000"/>
                        </a:solidFill>
                        <a:latin typeface="Times New Roman"/>
                      </a:endParaRPr>
                    </a:p>
                  </a:txBody>
                  <a:tcPr marL="7620" marR="7620" marT="7620" marB="0" anchor="ctr">
                    <a:lnL>
                      <a:noFill/>
                    </a:lnL>
                    <a:lnR>
                      <a:noFill/>
                    </a:lnR>
                    <a:lnT>
                      <a:noFill/>
                    </a:lnT>
                    <a:lnB>
                      <a:noFill/>
                    </a:lnB>
                  </a:tcPr>
                </a:tc>
                <a:tc>
                  <a:txBody>
                    <a:bodyPr/>
                    <a:lstStyle/>
                    <a:p>
                      <a:pPr marL="0" algn="r" defTabSz="914400" rtl="0" eaLnBrk="1" fontAlgn="ctr" latinLnBrk="0" hangingPunct="1"/>
                      <a:r>
                        <a:rPr lang="en-US" altLang="zh-TW" sz="1200" b="0" i="0" u="none" strike="noStrike" kern="1200" dirty="0" smtClean="0">
                          <a:solidFill>
                            <a:schemeClr val="tx1"/>
                          </a:solidFill>
                          <a:latin typeface="Times New Roman"/>
                          <a:ea typeface="+mn-ea"/>
                          <a:cs typeface="+mn-cs"/>
                        </a:rPr>
                        <a:t>32.55%</a:t>
                      </a:r>
                      <a:endParaRPr lang="en-US" altLang="zh-TW" sz="1200" b="0" i="0" u="none" strike="noStrike" kern="1200" dirty="0">
                        <a:solidFill>
                          <a:schemeClr val="tx1"/>
                        </a:solidFill>
                        <a:latin typeface="Times New Roman"/>
                        <a:ea typeface="+mn-ea"/>
                        <a:cs typeface="+mn-cs"/>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200" b="0" i="0" u="none" strike="noStrike" kern="1200">
                          <a:solidFill>
                            <a:srgbClr val="000000"/>
                          </a:solidFill>
                          <a:latin typeface="Times New Roman"/>
                          <a:ea typeface="+mn-ea"/>
                          <a:cs typeface="+mn-cs"/>
                        </a:rPr>
                        <a:t>164,694</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algn="r" defTabSz="914400" rtl="0" eaLnBrk="1" fontAlgn="ctr" latinLnBrk="0" hangingPunct="1"/>
                      <a:r>
                        <a:rPr lang="en-US" altLang="zh-TW" sz="1200" b="0" i="0" u="none" strike="noStrike" kern="1200" dirty="0">
                          <a:solidFill>
                            <a:srgbClr val="000000"/>
                          </a:solidFill>
                          <a:latin typeface="Times New Roman"/>
                          <a:ea typeface="+mn-ea"/>
                          <a:cs typeface="+mn-cs"/>
                        </a:rPr>
                        <a:t>28.24%</a:t>
                      </a:r>
                    </a:p>
                  </a:txBody>
                  <a:tcPr marL="7620" marR="7620" marT="7620" marB="0" anchor="ctr">
                    <a:lnL>
                      <a:noFill/>
                    </a:lnL>
                    <a:lnR>
                      <a:noFill/>
                    </a:lnR>
                    <a:lnT>
                      <a:noFill/>
                    </a:lnT>
                    <a:lnB>
                      <a:noFill/>
                    </a:lnB>
                  </a:tcPr>
                </a:tc>
                <a:tc>
                  <a:txBody>
                    <a:bodyPr/>
                    <a:lstStyle/>
                    <a:p>
                      <a:pPr algn="l" fontAlgn="ctr"/>
                      <a:endParaRPr lang="zh-TW" altLang="en-US" sz="1200" b="0" i="0" u="none" strike="noStrike">
                        <a:solidFill>
                          <a:schemeClr val="tx1"/>
                        </a:solidFill>
                        <a:latin typeface="Times New Roman"/>
                      </a:endParaRPr>
                    </a:p>
                  </a:txBody>
                  <a:tcPr marL="7620" marR="7620" marT="7620" marB="0" anchor="ctr">
                    <a:lnL>
                      <a:noFill/>
                    </a:lnL>
                    <a:lnR>
                      <a:noFill/>
                    </a:lnR>
                    <a:lnT>
                      <a:noFill/>
                    </a:lnT>
                    <a:lnB>
                      <a:noFill/>
                    </a:lnB>
                  </a:tcPr>
                </a:tc>
                <a:tc>
                  <a:txBody>
                    <a:bodyPr/>
                    <a:lstStyle/>
                    <a:p>
                      <a:pPr marL="0" algn="r" defTabSz="914400" rtl="0" eaLnBrk="1" fontAlgn="ctr" latinLnBrk="0" hangingPunct="1"/>
                      <a:r>
                        <a:rPr lang="en-US" altLang="zh-TW" sz="1200" b="0" i="0" u="none" strike="noStrike" kern="1200" dirty="0" smtClean="0">
                          <a:solidFill>
                            <a:schemeClr val="tx1"/>
                          </a:solidFill>
                          <a:latin typeface="Times New Roman"/>
                          <a:ea typeface="+mn-ea"/>
                          <a:cs typeface="+mn-cs"/>
                        </a:rPr>
                        <a:t>-9.67%</a:t>
                      </a:r>
                      <a:endParaRPr lang="en-US" altLang="zh-TW" sz="1200" b="0" i="0" u="none" strike="noStrike" kern="1200" dirty="0">
                        <a:solidFill>
                          <a:schemeClr val="tx1"/>
                        </a:solidFill>
                        <a:latin typeface="Times New Roman"/>
                        <a:ea typeface="+mn-ea"/>
                        <a:cs typeface="+mn-cs"/>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tr>
              <a:tr h="372122">
                <a:tc>
                  <a:txBody>
                    <a:bodyPr/>
                    <a:lstStyle/>
                    <a:p>
                      <a:pPr algn="l" fontAlgn="ctr"/>
                      <a:r>
                        <a:rPr lang="zh-TW" altLang="en-US" sz="1300" b="0" i="0" u="none" strike="noStrike" dirty="0" smtClean="0">
                          <a:solidFill>
                            <a:srgbClr val="000000"/>
                          </a:solidFill>
                          <a:latin typeface="Times New Roman" pitchFamily="18" charset="0"/>
                          <a:ea typeface="標楷體" pitchFamily="65" charset="-120"/>
                          <a:cs typeface="Times New Roman" pitchFamily="18" charset="0"/>
                        </a:rPr>
                        <a:t>  </a:t>
                      </a:r>
                      <a:r>
                        <a:rPr lang="en-US" sz="1300" b="0" i="0" u="none" strike="noStrike" dirty="0" smtClean="0">
                          <a:solidFill>
                            <a:srgbClr val="000000"/>
                          </a:solidFill>
                          <a:latin typeface="Times New Roman" pitchFamily="18" charset="0"/>
                          <a:ea typeface="標楷體" pitchFamily="65" charset="-120"/>
                          <a:cs typeface="Times New Roman" pitchFamily="18" charset="0"/>
                        </a:rPr>
                        <a:t>EPS </a:t>
                      </a:r>
                      <a:r>
                        <a:rPr lang="en-US" sz="1300" b="0" i="0" u="none" strike="noStrike" dirty="0">
                          <a:solidFill>
                            <a:srgbClr val="000000"/>
                          </a:solidFill>
                          <a:latin typeface="Times New Roman" pitchFamily="18" charset="0"/>
                          <a:ea typeface="標楷體" pitchFamily="65" charset="-120"/>
                          <a:cs typeface="Times New Roman" pitchFamily="18" charset="0"/>
                        </a:rPr>
                        <a:t>(Dollars)</a:t>
                      </a:r>
                    </a:p>
                  </a:txBody>
                  <a:tcPr marL="4412" marR="4412" marT="4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200" b="0" i="0" u="none" strike="noStrike" kern="1200" dirty="0">
                          <a:solidFill>
                            <a:srgbClr val="000000"/>
                          </a:solidFill>
                          <a:latin typeface="Times New Roman"/>
                          <a:ea typeface="+mn-ea"/>
                          <a:cs typeface="+mn-cs"/>
                        </a:rPr>
                        <a:t>                    </a:t>
                      </a:r>
                      <a:r>
                        <a:rPr lang="en-US" altLang="zh-TW" sz="1200" b="0" i="0" u="none" strike="noStrike" kern="1200" dirty="0">
                          <a:solidFill>
                            <a:srgbClr val="000000"/>
                          </a:solidFill>
                          <a:latin typeface="Times New Roman"/>
                          <a:ea typeface="+mn-ea"/>
                          <a:cs typeface="+mn-cs"/>
                        </a:rPr>
                        <a:t>0.97 </a:t>
                      </a:r>
                    </a:p>
                  </a:txBody>
                  <a:tcPr marL="7620" marR="7620" marT="762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200" b="0" i="0" u="none" strike="noStrike" kern="1200" dirty="0">
                          <a:solidFill>
                            <a:srgbClr val="000000"/>
                          </a:solidFill>
                          <a:latin typeface="Times New Roman"/>
                          <a:ea typeface="+mn-ea"/>
                          <a:cs typeface="+mn-cs"/>
                        </a:rPr>
                        <a:t>　</a:t>
                      </a: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200" b="0" i="0" u="none" strike="noStrike" kern="1200" dirty="0">
                          <a:solidFill>
                            <a:srgbClr val="000000"/>
                          </a:solidFill>
                          <a:latin typeface="Times New Roman"/>
                          <a:ea typeface="+mn-ea"/>
                          <a:cs typeface="+mn-cs"/>
                        </a:rPr>
                        <a:t>                      </a:t>
                      </a:r>
                      <a:r>
                        <a:rPr lang="en-US" altLang="zh-TW" sz="1200" b="0" i="0" u="none" strike="noStrike" kern="1200" dirty="0" smtClean="0">
                          <a:solidFill>
                            <a:srgbClr val="000000"/>
                          </a:solidFill>
                          <a:latin typeface="Times New Roman"/>
                          <a:ea typeface="+mn-ea"/>
                          <a:cs typeface="+mn-cs"/>
                        </a:rPr>
                        <a:t>0.74 </a:t>
                      </a:r>
                      <a:endParaRPr lang="en-US" altLang="zh-TW" sz="1200" b="0" i="0" u="none" strike="noStrike" kern="1200" dirty="0">
                        <a:solidFill>
                          <a:srgbClr val="000000"/>
                        </a:solidFill>
                        <a:latin typeface="Times New Roman"/>
                        <a:ea typeface="+mn-ea"/>
                        <a:cs typeface="+mn-cs"/>
                      </a:endParaRPr>
                    </a:p>
                  </a:txBody>
                  <a:tcPr marL="7620" marR="7620" marT="762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200" b="0" i="0" u="none" strike="noStrike" kern="1200" dirty="0">
                          <a:solidFill>
                            <a:srgbClr val="000000"/>
                          </a:solidFill>
                          <a:latin typeface="Times New Roman"/>
                          <a:ea typeface="+mn-ea"/>
                          <a:cs typeface="+mn-cs"/>
                        </a:rPr>
                        <a:t>　</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Times New Roman"/>
                        </a:rPr>
                        <a:t>　</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endParaRPr lang="en-US" altLang="zh-TW" sz="1200" b="0" i="0" u="none" strike="noStrike" kern="1200" dirty="0">
                        <a:solidFill>
                          <a:schemeClr val="tx1"/>
                        </a:solidFill>
                        <a:latin typeface="Times New Roman"/>
                        <a:ea typeface="+mn-ea"/>
                        <a:cs typeface="+mn-cs"/>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dirty="0">
                        <a:solidFill>
                          <a:schemeClr val="tx1"/>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200" b="0" i="0" u="none" strike="noStrike" kern="1200">
                          <a:solidFill>
                            <a:srgbClr val="000000"/>
                          </a:solidFill>
                          <a:latin typeface="Times New Roman"/>
                          <a:ea typeface="+mn-ea"/>
                          <a:cs typeface="+mn-cs"/>
                        </a:rPr>
                        <a:t>1.08</a:t>
                      </a:r>
                    </a:p>
                  </a:txBody>
                  <a:tcPr marL="7620" marR="7620" marT="762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1200" b="0" i="0" u="none" strike="noStrike" kern="1200" dirty="0">
                          <a:solidFill>
                            <a:srgbClr val="000000"/>
                          </a:solidFill>
                          <a:latin typeface="Times New Roman"/>
                          <a:ea typeface="+mn-ea"/>
                          <a:cs typeface="+mn-cs"/>
                        </a:rPr>
                        <a:t>　</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Times New Roman"/>
                        </a:rPr>
                        <a:t>　</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200" b="0" i="0" u="none" strike="noStrike" dirty="0">
                          <a:solidFill>
                            <a:srgbClr val="000000"/>
                          </a:solidFill>
                          <a:latin typeface="Times New Roman"/>
                        </a:rPr>
                        <a:t>　</a:t>
                      </a: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56020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619672" y="476672"/>
            <a:ext cx="7416824" cy="877163"/>
          </a:xfrm>
          <a:prstGeom prst="rect">
            <a:avLst/>
          </a:prstGeom>
          <a:noFill/>
          <a:ln w="9525">
            <a:noFill/>
            <a:miter lim="800000"/>
            <a:headEnd/>
            <a:tailEnd/>
          </a:ln>
        </p:spPr>
        <p:txBody>
          <a:bodyPr wrap="square">
            <a:spAutoFit/>
          </a:bodyPr>
          <a:lstStyle/>
          <a:p>
            <a:r>
              <a:rPr lang="en-US" altLang="zh-TW" sz="2800" b="1" dirty="0" smtClean="0">
                <a:solidFill>
                  <a:schemeClr val="accent1">
                    <a:lumMod val="75000"/>
                  </a:schemeClr>
                </a:solidFill>
                <a:latin typeface="Times New Roman" pitchFamily="18" charset="0"/>
                <a:ea typeface="標楷體" pitchFamily="65" charset="-120"/>
                <a:cs typeface="Times New Roman" pitchFamily="18" charset="0"/>
              </a:rPr>
              <a:t>Non-operating income and expenses</a:t>
            </a:r>
          </a:p>
          <a:p>
            <a:endParaRPr lang="zh-TW" altLang="en-US" sz="2300" b="1" dirty="0">
              <a:solidFill>
                <a:srgbClr val="0606D8"/>
              </a:solidFill>
              <a:latin typeface="標楷體" pitchFamily="65" charset="-120"/>
              <a:ea typeface="標楷體"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871614589"/>
              </p:ext>
            </p:extLst>
          </p:nvPr>
        </p:nvGraphicFramePr>
        <p:xfrm>
          <a:off x="323528" y="1628801"/>
          <a:ext cx="8530802" cy="4389798"/>
        </p:xfrm>
        <a:graphic>
          <a:graphicData uri="http://schemas.openxmlformats.org/drawingml/2006/table">
            <a:tbl>
              <a:tblPr/>
              <a:tblGrid>
                <a:gridCol w="3888432"/>
                <a:gridCol w="1080120"/>
                <a:gridCol w="72008"/>
                <a:gridCol w="936104"/>
                <a:gridCol w="72008"/>
                <a:gridCol w="1224136"/>
                <a:gridCol w="72008"/>
                <a:gridCol w="1185986"/>
              </a:tblGrid>
              <a:tr h="576063">
                <a:tc rowSpan="2">
                  <a:txBody>
                    <a:bodyPr/>
                    <a:lstStyle/>
                    <a:p>
                      <a:pPr algn="ctr" fontAlgn="ctr"/>
                      <a:r>
                        <a:rPr lang="en-US" sz="1600" b="0" i="0" u="none" strike="noStrike" dirty="0" smtClean="0">
                          <a:solidFill>
                            <a:srgbClr val="000000"/>
                          </a:solidFill>
                          <a:latin typeface="Times New Roman" pitchFamily="18" charset="0"/>
                          <a:ea typeface="標楷體" pitchFamily="65" charset="-120"/>
                          <a:cs typeface="Times New Roman" pitchFamily="18" charset="0"/>
                        </a:rPr>
                        <a:t>Unit</a:t>
                      </a:r>
                      <a:r>
                        <a:rPr lang="en-US" sz="1600" b="0" i="0" u="none" strike="noStrike" dirty="0">
                          <a:solidFill>
                            <a:srgbClr val="000000"/>
                          </a:solidFill>
                          <a:latin typeface="Times New Roman" pitchFamily="18" charset="0"/>
                          <a:ea typeface="標楷體" pitchFamily="65" charset="-120"/>
                          <a:cs typeface="Times New Roman" pitchFamily="18" charset="0"/>
                        </a:rPr>
                        <a:t>: NTD Thousand</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fr-FR" sz="16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25</a:t>
                      </a: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fr-FR" sz="1600" b="0" i="0" u="none" strike="noStrike" dirty="0" smtClean="0">
                          <a:solidFill>
                            <a:srgbClr val="000000"/>
                          </a:solidFill>
                          <a:latin typeface="Times New Roman" pitchFamily="18" charset="0"/>
                          <a:ea typeface="標楷體" pitchFamily="65" charset="-120"/>
                          <a:cs typeface="Times New Roman" pitchFamily="18" charset="0"/>
                        </a:rPr>
                        <a:t>Q3</a:t>
                      </a:r>
                      <a:endParaRPr lang="fr-FR"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600" b="0" i="0" u="none" strike="noStrike" dirty="0">
                          <a:solidFill>
                            <a:srgbClr val="000000"/>
                          </a:solidFill>
                          <a:latin typeface="Times New Roman" pitchFamily="18" charset="0"/>
                          <a:ea typeface="標楷體" pitchFamily="65" charset="-120"/>
                          <a:cs typeface="Times New Roman" pitchFamily="18" charset="0"/>
                        </a:rPr>
                        <a:t>　</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16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24</a:t>
                      </a: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fr-FR" sz="1600" b="0" i="0" u="none" strike="noStrike" dirty="0" smtClean="0">
                          <a:solidFill>
                            <a:srgbClr val="000000"/>
                          </a:solidFill>
                          <a:latin typeface="Times New Roman" pitchFamily="18" charset="0"/>
                          <a:ea typeface="標楷體" pitchFamily="65" charset="-120"/>
                          <a:cs typeface="Times New Roman" pitchFamily="18" charset="0"/>
                        </a:rPr>
                        <a:t>Q3</a:t>
                      </a:r>
                      <a:endParaRPr lang="fr-FR"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600" b="0" i="0" u="none" strike="noStrike" dirty="0">
                          <a:solidFill>
                            <a:srgbClr val="000000"/>
                          </a:solidFill>
                          <a:latin typeface="Times New Roman" pitchFamily="18" charset="0"/>
                          <a:ea typeface="標楷體" pitchFamily="65" charset="-120"/>
                          <a:cs typeface="Times New Roman" pitchFamily="18" charset="0"/>
                        </a:rPr>
                        <a:t>　</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6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25</a:t>
                      </a:r>
                      <a:r>
                        <a:rPr lang="zh-TW" altLang="en-US" sz="16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altLang="zh-TW" sz="1600" b="0" i="0" u="none" strike="noStrike" baseline="0" dirty="0" smtClean="0">
                          <a:solidFill>
                            <a:srgbClr val="000000"/>
                          </a:solidFill>
                          <a:latin typeface="Times New Roman" pitchFamily="18" charset="0"/>
                          <a:ea typeface="標楷體" pitchFamily="65" charset="-120"/>
                          <a:cs typeface="Times New Roman" pitchFamily="18" charset="0"/>
                        </a:rPr>
                        <a:t>Q1~Q3</a:t>
                      </a:r>
                      <a:endParaRPr lang="pt-BR"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r>
                        <a:rPr lang="zh-TW" altLang="en-US" sz="1600" b="0" i="0" u="none" strike="noStrike" dirty="0">
                          <a:solidFill>
                            <a:srgbClr val="000000"/>
                          </a:solidFill>
                          <a:latin typeface="Times New Roman" pitchFamily="18" charset="0"/>
                          <a:ea typeface="標楷體" pitchFamily="65" charset="-120"/>
                          <a:cs typeface="Times New Roman" pitchFamily="18" charset="0"/>
                        </a:rPr>
                        <a:t>　</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altLang="zh-TW" sz="1600" b="0" i="0" u="none" strike="noStrike" dirty="0" smtClean="0">
                          <a:solidFill>
                            <a:srgbClr val="000000"/>
                          </a:solidFill>
                          <a:latin typeface="Times New Roman" pitchFamily="18" charset="0"/>
                          <a:ea typeface="標楷體" pitchFamily="65" charset="-120"/>
                          <a:cs typeface="Times New Roman" pitchFamily="18" charset="0"/>
                        </a:rPr>
                        <a:t>20</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24</a:t>
                      </a:r>
                      <a:r>
                        <a:rPr lang="zh-TW" altLang="en-US" sz="16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altLang="zh-TW" sz="1600" b="0" i="0" u="none" strike="noStrike" baseline="0" dirty="0" smtClean="0">
                          <a:solidFill>
                            <a:srgbClr val="000000"/>
                          </a:solidFill>
                          <a:latin typeface="Times New Roman" pitchFamily="18" charset="0"/>
                          <a:ea typeface="標楷體" pitchFamily="65" charset="-120"/>
                          <a:cs typeface="Times New Roman" pitchFamily="18" charset="0"/>
                        </a:rPr>
                        <a:t>Q1~Q3</a:t>
                      </a:r>
                      <a:endParaRPr lang="pt-BR" altLang="zh-TW"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573735">
                <a:tc vMerge="1">
                  <a:txBody>
                    <a:bodyPr/>
                    <a:lstStyle/>
                    <a:p>
                      <a:endParaRPr lang="zh-TW" altLang="en-US"/>
                    </a:p>
                  </a:txBody>
                  <a:tcPr/>
                </a:tc>
                <a:tc>
                  <a:txBody>
                    <a:bodyPr/>
                    <a:lstStyle/>
                    <a:p>
                      <a:pPr algn="ctr" fontAlgn="ctr"/>
                      <a:r>
                        <a:rPr lang="en-US" sz="1600" b="0" i="0" u="none" strike="noStrike" dirty="0" smtClean="0">
                          <a:solidFill>
                            <a:srgbClr val="000000"/>
                          </a:solidFill>
                          <a:latin typeface="Times New Roman" pitchFamily="18" charset="0"/>
                          <a:ea typeface="標楷體" pitchFamily="65" charset="-120"/>
                          <a:cs typeface="Times New Roman" pitchFamily="18" charset="0"/>
                        </a:rPr>
                        <a:t>AMT</a:t>
                      </a:r>
                      <a:r>
                        <a:rPr lang="en-US" sz="1600" b="0" i="0" u="none" strike="noStrike" dirty="0">
                          <a:solidFill>
                            <a:srgbClr val="000000"/>
                          </a:solidFill>
                          <a:latin typeface="Times New Roman" pitchFamily="18" charset="0"/>
                          <a:ea typeface="標楷體" pitchFamily="65" charset="-120"/>
                          <a:cs typeface="Times New Roman" pitchFamily="18" charset="0"/>
                        </a:rPr>
                        <a:t>.</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smtClean="0">
                          <a:solidFill>
                            <a:srgbClr val="000000"/>
                          </a:solidFill>
                          <a:latin typeface="Times New Roman" pitchFamily="18" charset="0"/>
                          <a:ea typeface="標楷體" pitchFamily="65" charset="-120"/>
                          <a:cs typeface="Times New Roman" pitchFamily="18" charset="0"/>
                        </a:rPr>
                        <a:t>AMT</a:t>
                      </a:r>
                      <a:r>
                        <a:rPr lang="en-US" sz="1600" b="0" i="0" u="none" strike="noStrike" dirty="0">
                          <a:solidFill>
                            <a:srgbClr val="000000"/>
                          </a:solidFill>
                          <a:latin typeface="Times New Roman" pitchFamily="18" charset="0"/>
                          <a:ea typeface="標楷體" pitchFamily="65" charset="-120"/>
                          <a:cs typeface="Times New Roman" pitchFamily="18" charset="0"/>
                        </a:rPr>
                        <a:t>.</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600" b="0" i="0" u="none" strike="noStrike">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smtClean="0">
                          <a:solidFill>
                            <a:srgbClr val="000000"/>
                          </a:solidFill>
                          <a:latin typeface="Times New Roman" pitchFamily="18" charset="0"/>
                          <a:ea typeface="標楷體" pitchFamily="65" charset="-120"/>
                          <a:cs typeface="Times New Roman" pitchFamily="18" charset="0"/>
                        </a:rPr>
                        <a:t>AMT</a:t>
                      </a:r>
                      <a:r>
                        <a:rPr lang="en-US" sz="1600" b="0" i="0" u="none" strike="noStrike" dirty="0">
                          <a:solidFill>
                            <a:srgbClr val="000000"/>
                          </a:solidFill>
                          <a:latin typeface="Times New Roman" pitchFamily="18" charset="0"/>
                          <a:ea typeface="標楷體" pitchFamily="65" charset="-120"/>
                          <a:cs typeface="Times New Roman" pitchFamily="18" charset="0"/>
                        </a:rPr>
                        <a:t>.</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zh-TW" altLang="en-US" sz="1600" b="0" i="0" u="none" strike="noStrike">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dirty="0" smtClean="0">
                          <a:solidFill>
                            <a:srgbClr val="000000"/>
                          </a:solidFill>
                          <a:latin typeface="Times New Roman" pitchFamily="18" charset="0"/>
                          <a:ea typeface="標楷體" pitchFamily="65" charset="-120"/>
                          <a:cs typeface="Times New Roman" pitchFamily="18" charset="0"/>
                        </a:rPr>
                        <a:t>AMT.</a:t>
                      </a:r>
                      <a:endParaRPr lang="en-US" sz="1600" b="0"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540000">
                <a:tc>
                  <a:txBody>
                    <a:bodyPr/>
                    <a:lstStyle/>
                    <a:p>
                      <a:pPr algn="l" fontAlgn="ctr"/>
                      <a:r>
                        <a:rPr lang="zh-TW" altLang="en-US" sz="16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altLang="zh-TW" sz="1600" b="0" i="0" u="none" strike="noStrike" baseline="0" dirty="0" smtClean="0">
                          <a:solidFill>
                            <a:srgbClr val="000000"/>
                          </a:solidFill>
                          <a:latin typeface="Times New Roman" pitchFamily="18" charset="0"/>
                          <a:ea typeface="標楷體" pitchFamily="65" charset="-120"/>
                          <a:cs typeface="Times New Roman" pitchFamily="18" charset="0"/>
                        </a:rPr>
                        <a:t>Interest</a:t>
                      </a:r>
                      <a:r>
                        <a:rPr lang="en-US" sz="1600" b="0" i="0" u="none" strike="noStrike" dirty="0" smtClean="0">
                          <a:solidFill>
                            <a:srgbClr val="000000"/>
                          </a:solidFill>
                          <a:latin typeface="Times New Roman" pitchFamily="18" charset="0"/>
                          <a:ea typeface="標楷體" pitchFamily="65" charset="-120"/>
                          <a:cs typeface="Times New Roman" pitchFamily="18" charset="0"/>
                        </a:rPr>
                        <a:t> </a:t>
                      </a:r>
                      <a:r>
                        <a:rPr lang="en-US" sz="1600" b="0" i="0" u="none" strike="noStrike" dirty="0">
                          <a:solidFill>
                            <a:srgbClr val="000000"/>
                          </a:solidFill>
                          <a:latin typeface="Times New Roman" pitchFamily="18" charset="0"/>
                          <a:ea typeface="標楷體" pitchFamily="65" charset="-120"/>
                          <a:cs typeface="Times New Roman" pitchFamily="18" charset="0"/>
                        </a:rPr>
                        <a:t>income</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5,680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zh-TW" altLang="en-US" sz="1600" b="0" i="0" u="none" strike="noStrike" dirty="0">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9,490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zh-TW" altLang="en-US" sz="16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16,518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zh-TW" altLang="en-US" sz="16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28,032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400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en-US" altLang="zh-TW" sz="1600" b="0" i="0" u="none" strike="noStrike" dirty="0" smtClean="0">
                          <a:solidFill>
                            <a:srgbClr val="000000"/>
                          </a:solidFill>
                          <a:latin typeface="Times New Roman" pitchFamily="18" charset="0"/>
                          <a:ea typeface="標楷體" pitchFamily="65" charset="-120"/>
                          <a:cs typeface="Times New Roman" pitchFamily="18" charset="0"/>
                        </a:rPr>
                        <a:t>Other income</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31,652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33,400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100,309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104,072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r>
              <a:tr h="540000">
                <a:tc>
                  <a:txBody>
                    <a:bodyPr/>
                    <a:lstStyle/>
                    <a:p>
                      <a:pPr algn="l" fontAlgn="ct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en-US" sz="1600" b="0" i="0" u="none" strike="noStrike" dirty="0" smtClean="0">
                          <a:solidFill>
                            <a:srgbClr val="000000"/>
                          </a:solidFill>
                          <a:latin typeface="Times New Roman" pitchFamily="18" charset="0"/>
                          <a:ea typeface="標楷體" pitchFamily="65" charset="-120"/>
                          <a:cs typeface="Times New Roman" pitchFamily="18" charset="0"/>
                        </a:rPr>
                        <a:t>Other </a:t>
                      </a:r>
                      <a:r>
                        <a:rPr lang="en-US" sz="1600" b="0" i="0" u="none" strike="noStrike" dirty="0">
                          <a:solidFill>
                            <a:srgbClr val="000000"/>
                          </a:solidFill>
                          <a:latin typeface="Times New Roman" pitchFamily="18" charset="0"/>
                          <a:ea typeface="標楷體" pitchFamily="65" charset="-120"/>
                          <a:cs typeface="Times New Roman" pitchFamily="18" charset="0"/>
                        </a:rPr>
                        <a:t>gains (losses)</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(800)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(2,340)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(1,493)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(4,279)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0000">
                <a:tc>
                  <a:txBody>
                    <a:bodyPr/>
                    <a:lstStyle/>
                    <a:p>
                      <a:pPr algn="l" fontAlgn="ct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en-US" sz="1600" b="0" i="0" u="none" strike="noStrike" dirty="0" smtClean="0">
                          <a:solidFill>
                            <a:srgbClr val="000000"/>
                          </a:solidFill>
                          <a:latin typeface="Times New Roman" pitchFamily="18" charset="0"/>
                          <a:ea typeface="標楷體" pitchFamily="65" charset="-120"/>
                          <a:cs typeface="Times New Roman" pitchFamily="18" charset="0"/>
                        </a:rPr>
                        <a:t>Foreign </a:t>
                      </a:r>
                      <a:r>
                        <a:rPr lang="en-US" sz="1600" b="0" i="0" u="none" strike="noStrike" dirty="0">
                          <a:solidFill>
                            <a:srgbClr val="000000"/>
                          </a:solidFill>
                          <a:latin typeface="Times New Roman" pitchFamily="18" charset="0"/>
                          <a:ea typeface="標楷體" pitchFamily="65" charset="-120"/>
                          <a:cs typeface="Times New Roman" pitchFamily="18" charset="0"/>
                        </a:rPr>
                        <a:t>exchange gains (losses) </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22,994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(14,327)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(20,502)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35,789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0000">
                <a:tc>
                  <a:txBody>
                    <a:bodyPr/>
                    <a:lstStyle/>
                    <a:p>
                      <a:pPr algn="l" fontAlgn="ctr"/>
                      <a:r>
                        <a:rPr lang="zh-TW" altLang="en-US" sz="1600" b="0" i="0" u="none" strike="noStrike" dirty="0" smtClean="0">
                          <a:solidFill>
                            <a:srgbClr val="000000"/>
                          </a:solidFill>
                          <a:latin typeface="Times New Roman" pitchFamily="18" charset="0"/>
                          <a:ea typeface="標楷體" pitchFamily="65" charset="-120"/>
                          <a:cs typeface="Times New Roman" pitchFamily="18" charset="0"/>
                        </a:rPr>
                        <a:t>  </a:t>
                      </a:r>
                      <a:r>
                        <a:rPr lang="en-US" sz="1600" b="0" i="0" u="none" strike="noStrike" dirty="0" smtClean="0">
                          <a:solidFill>
                            <a:srgbClr val="000000"/>
                          </a:solidFill>
                          <a:latin typeface="Times New Roman" pitchFamily="18" charset="0"/>
                          <a:ea typeface="標楷體" pitchFamily="65" charset="-120"/>
                          <a:cs typeface="Times New Roman" pitchFamily="18" charset="0"/>
                        </a:rPr>
                        <a:t>Financial </a:t>
                      </a:r>
                      <a:r>
                        <a:rPr lang="en-US" sz="1600" b="0" i="0" u="none" strike="noStrike" dirty="0">
                          <a:solidFill>
                            <a:srgbClr val="000000"/>
                          </a:solidFill>
                          <a:latin typeface="Times New Roman" pitchFamily="18" charset="0"/>
                          <a:ea typeface="標楷體" pitchFamily="65" charset="-120"/>
                          <a:cs typeface="Times New Roman" pitchFamily="18" charset="0"/>
                        </a:rPr>
                        <a:t>costs</a:t>
                      </a: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(5,747)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(6,357)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(17,746)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6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(18,256)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0000">
                <a:tc>
                  <a:txBody>
                    <a:bodyPr/>
                    <a:lstStyle/>
                    <a:p>
                      <a:pPr algn="l" fontAlgn="ctr"/>
                      <a:r>
                        <a:rPr lang="en-US" sz="1600" b="1" i="0" u="none" strike="noStrike" dirty="0" smtClean="0">
                          <a:solidFill>
                            <a:srgbClr val="000000"/>
                          </a:solidFill>
                          <a:latin typeface="Times New Roman" pitchFamily="18" charset="0"/>
                          <a:ea typeface="標楷體" pitchFamily="65" charset="-120"/>
                          <a:cs typeface="Times New Roman" pitchFamily="18" charset="0"/>
                        </a:rPr>
                        <a:t>Total </a:t>
                      </a:r>
                      <a:r>
                        <a:rPr lang="en-US" sz="1600" b="1" i="0" u="none" strike="noStrike" dirty="0">
                          <a:solidFill>
                            <a:srgbClr val="000000"/>
                          </a:solidFill>
                          <a:latin typeface="Times New Roman" pitchFamily="18" charset="0"/>
                          <a:ea typeface="標楷體" pitchFamily="65" charset="-120"/>
                          <a:cs typeface="Times New Roman" pitchFamily="18" charset="0"/>
                        </a:rPr>
                        <a:t>of non-operating income and </a:t>
                      </a:r>
                      <a:r>
                        <a:rPr lang="en-US" sz="1600" b="1" i="0" u="none" strike="noStrike" dirty="0" smtClean="0">
                          <a:solidFill>
                            <a:srgbClr val="000000"/>
                          </a:solidFill>
                          <a:latin typeface="Times New Roman" pitchFamily="18" charset="0"/>
                          <a:ea typeface="標楷體" pitchFamily="65" charset="-120"/>
                          <a:cs typeface="Times New Roman" pitchFamily="18" charset="0"/>
                        </a:rPr>
                        <a:t>expenses</a:t>
                      </a:r>
                      <a:endParaRPr lang="en-US" sz="1600" b="1" i="0" u="none" strike="noStrike" dirty="0">
                        <a:solidFill>
                          <a:srgbClr val="000000"/>
                        </a:solidFill>
                        <a:latin typeface="Times New Roman" pitchFamily="18" charset="0"/>
                        <a:ea typeface="標楷體" pitchFamily="65" charset="-120"/>
                        <a:cs typeface="Times New Roman" pitchFamily="18" charset="0"/>
                      </a:endParaRPr>
                    </a:p>
                  </a:txBody>
                  <a:tcPr marL="5066" marR="5066" marT="50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53,779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6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19,866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600" b="0" i="0" u="none" strike="noStrike">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77,086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600" b="0" i="0" u="none" strike="noStrike" dirty="0">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600" b="0" i="0" u="none" strike="noStrike" kern="1200" dirty="0">
                          <a:solidFill>
                            <a:srgbClr val="000000"/>
                          </a:solidFill>
                          <a:latin typeface="Times New Roman"/>
                          <a:ea typeface="+mn-ea"/>
                          <a:cs typeface="+mn-cs"/>
                        </a:rPr>
                        <a:t>145,358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475656" y="548680"/>
            <a:ext cx="7200800" cy="1138773"/>
          </a:xfrm>
          <a:prstGeom prst="rect">
            <a:avLst/>
          </a:prstGeom>
          <a:noFill/>
          <a:ln w="9525">
            <a:noFill/>
            <a:miter lim="800000"/>
            <a:headEnd/>
            <a:tailEnd/>
          </a:ln>
        </p:spPr>
        <p:txBody>
          <a:bodyPr wrap="square">
            <a:spAutoFit/>
          </a:bodyPr>
          <a:lstStyle/>
          <a:p>
            <a:r>
              <a:rPr lang="en-US" altLang="zh-TW" sz="2800" b="1" dirty="0" smtClean="0">
                <a:solidFill>
                  <a:schemeClr val="accent1">
                    <a:lumMod val="75000"/>
                  </a:schemeClr>
                </a:solidFill>
                <a:latin typeface="Times New Roman" pitchFamily="18" charset="0"/>
                <a:ea typeface="標楷體" pitchFamily="65" charset="-120"/>
                <a:cs typeface="Times New Roman" pitchFamily="18" charset="0"/>
              </a:rPr>
              <a:t>Consolidated Statement of Financial Position</a:t>
            </a:r>
          </a:p>
          <a:p>
            <a:endParaRPr lang="en-US" altLang="zh-TW" sz="2000" b="1" dirty="0" smtClean="0">
              <a:solidFill>
                <a:srgbClr val="0606D8"/>
              </a:solidFill>
              <a:latin typeface="標楷體" pitchFamily="65" charset="-120"/>
              <a:ea typeface="標楷體" pitchFamily="65" charset="-120"/>
            </a:endParaRPr>
          </a:p>
          <a:p>
            <a:endParaRPr lang="zh-TW" altLang="en-US" sz="2000" b="1" dirty="0">
              <a:solidFill>
                <a:srgbClr val="0606D8"/>
              </a:solidFill>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3963446524"/>
              </p:ext>
            </p:extLst>
          </p:nvPr>
        </p:nvGraphicFramePr>
        <p:xfrm>
          <a:off x="755576" y="1628804"/>
          <a:ext cx="7704857" cy="4464172"/>
        </p:xfrm>
        <a:graphic>
          <a:graphicData uri="http://schemas.openxmlformats.org/drawingml/2006/table">
            <a:tbl>
              <a:tblPr/>
              <a:tblGrid>
                <a:gridCol w="3189305"/>
                <a:gridCol w="1405189"/>
                <a:gridCol w="94732"/>
                <a:gridCol w="1515710"/>
                <a:gridCol w="94732"/>
                <a:gridCol w="1405189"/>
              </a:tblGrid>
              <a:tr h="422676">
                <a:tc rowSpan="2">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Unit</a:t>
                      </a:r>
                      <a:r>
                        <a:rPr lang="en-US" sz="1400" b="0" i="0" u="none" strike="noStrike" dirty="0">
                          <a:solidFill>
                            <a:srgbClr val="000000"/>
                          </a:solidFill>
                          <a:latin typeface="Times New Roman" pitchFamily="18" charset="0"/>
                          <a:ea typeface="標楷體" pitchFamily="65" charset="-120"/>
                          <a:cs typeface="Times New Roman" pitchFamily="18" charset="0"/>
                        </a:rPr>
                        <a:t>: NTD Thousand</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2025/09/30</a:t>
                      </a:r>
                      <a:endParaRPr lang="zh-TW" altLang="en-US" sz="1400" b="0" i="0" u="none" strike="noStrike" dirty="0">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l" fontAlgn="ctr"/>
                      <a:r>
                        <a:rPr lang="zh-TW" altLang="en-US" sz="1400" b="0" i="0" u="none" strike="noStrike" dirty="0">
                          <a:solidFill>
                            <a:srgbClr val="000000"/>
                          </a:solidFill>
                          <a:latin typeface="Times New Roman" pitchFamily="18" charset="0"/>
                          <a:ea typeface="標楷體" pitchFamily="65" charset="-120"/>
                          <a:cs typeface="Times New Roman" pitchFamily="18" charset="0"/>
                        </a:rPr>
                        <a:t>　</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2024/12/31</a:t>
                      </a:r>
                      <a:endParaRPr lang="zh-TW" altLang="en-US" sz="1400" b="0" i="0" u="none" strike="noStrike" dirty="0">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l" fontAlgn="ctr"/>
                      <a:r>
                        <a:rPr lang="zh-TW" altLang="en-US" sz="1400" b="0" i="0" u="none" strike="noStrike" dirty="0">
                          <a:solidFill>
                            <a:srgbClr val="000000"/>
                          </a:solidFill>
                          <a:latin typeface="Times New Roman" pitchFamily="18" charset="0"/>
                          <a:ea typeface="標楷體" pitchFamily="65" charset="-120"/>
                          <a:cs typeface="Times New Roman" pitchFamily="18" charset="0"/>
                        </a:rPr>
                        <a:t>　</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TW" sz="1400" b="0" i="0" u="none" strike="noStrike" dirty="0" smtClean="0">
                          <a:solidFill>
                            <a:srgbClr val="000000"/>
                          </a:solidFill>
                          <a:latin typeface="Times New Roman" pitchFamily="18" charset="0"/>
                          <a:ea typeface="標楷體" pitchFamily="65" charset="-120"/>
                          <a:cs typeface="Times New Roman" pitchFamily="18" charset="0"/>
                        </a:rPr>
                        <a:t>2024/09/30</a:t>
                      </a:r>
                      <a:endParaRPr lang="zh-TW" altLang="en-US" sz="1400" b="0" i="0" u="none" strike="noStrike" dirty="0">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462300">
                <a:tc vMerge="1">
                  <a:txBody>
                    <a:bodyPr/>
                    <a:lstStyle/>
                    <a:p>
                      <a:endParaRPr lang="zh-TW" altLang="en-US"/>
                    </a:p>
                  </a:txBody>
                  <a:tcPr/>
                </a:tc>
                <a:tc>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AMT</a:t>
                      </a:r>
                      <a:r>
                        <a:rPr lang="en-US" sz="1400" b="0" i="0" u="none" strike="noStrike" dirty="0">
                          <a:solidFill>
                            <a:srgbClr val="000000"/>
                          </a:solidFill>
                          <a:latin typeface="Times New Roman" pitchFamily="18" charset="0"/>
                          <a:ea typeface="標楷體" pitchFamily="65" charset="-120"/>
                          <a:cs typeface="Times New Roman" pitchFamily="18" charset="0"/>
                        </a:rPr>
                        <a:t>.</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l" fontAlgn="ctr"/>
                      <a:endParaRPr lang="zh-TW" altLang="en-US" sz="1400" b="0" i="0" u="none" strike="noStrike">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AMT</a:t>
                      </a:r>
                      <a:r>
                        <a:rPr lang="en-US" sz="1400" b="0" i="0" u="none" strike="noStrike" dirty="0">
                          <a:solidFill>
                            <a:srgbClr val="000000"/>
                          </a:solidFill>
                          <a:latin typeface="Times New Roman" pitchFamily="18" charset="0"/>
                          <a:ea typeface="標楷體" pitchFamily="65" charset="-120"/>
                          <a:cs typeface="Times New Roman" pitchFamily="18" charset="0"/>
                        </a:rPr>
                        <a:t>.</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l" fontAlgn="ctr"/>
                      <a:endParaRPr lang="zh-TW" altLang="en-US" sz="1400" b="0" i="0" u="none" strike="noStrike">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smtClean="0">
                          <a:solidFill>
                            <a:srgbClr val="000000"/>
                          </a:solidFill>
                          <a:latin typeface="Times New Roman" pitchFamily="18" charset="0"/>
                          <a:ea typeface="標楷體" pitchFamily="65" charset="-120"/>
                          <a:cs typeface="Times New Roman" pitchFamily="18" charset="0"/>
                        </a:rPr>
                        <a:t>AMT</a:t>
                      </a:r>
                      <a:r>
                        <a:rPr lang="en-US" sz="1400" b="0" i="0" u="none" strike="noStrike" dirty="0">
                          <a:solidFill>
                            <a:srgbClr val="000000"/>
                          </a:solidFill>
                          <a:latin typeface="Times New Roman" pitchFamily="18" charset="0"/>
                          <a:ea typeface="標楷體" pitchFamily="65" charset="-120"/>
                          <a:cs typeface="Times New Roman" pitchFamily="18" charset="0"/>
                        </a:rPr>
                        <a:t>.</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Cash</a:t>
                      </a:r>
                      <a:endParaRPr lang="en-US" sz="1400" b="0" i="0" u="none" strike="noStrike" dirty="0">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1,019,510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1,054,027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988,121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39196">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Accounts </a:t>
                      </a:r>
                      <a:r>
                        <a:rPr lang="en-US" sz="1400" b="0" i="0" u="none" strike="noStrike" dirty="0">
                          <a:solidFill>
                            <a:srgbClr val="000000"/>
                          </a:solidFill>
                          <a:latin typeface="Times New Roman" pitchFamily="18" charset="0"/>
                          <a:ea typeface="標楷體" pitchFamily="65" charset="-120"/>
                          <a:cs typeface="Times New Roman" pitchFamily="18" charset="0"/>
                        </a:rPr>
                        <a:t>receivable</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289,123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293,405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345,569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Inventories</a:t>
                      </a:r>
                      <a:endParaRPr lang="en-US" sz="1400" b="0" i="0" u="none" strike="noStrike" dirty="0">
                        <a:solidFill>
                          <a:srgbClr val="000000"/>
                        </a:solidFill>
                        <a:latin typeface="Times New Roman" pitchFamily="18" charset="0"/>
                        <a:ea typeface="標楷體" pitchFamily="65" charset="-120"/>
                        <a:cs typeface="Times New Roman" pitchFamily="18" charset="0"/>
                      </a:endParaRP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516,653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558,830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555,865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Other </a:t>
                      </a:r>
                      <a:r>
                        <a:rPr lang="en-US" sz="1400" b="0" i="0" u="none" strike="noStrike" dirty="0">
                          <a:solidFill>
                            <a:srgbClr val="000000"/>
                          </a:solidFill>
                          <a:latin typeface="Times New Roman" pitchFamily="18" charset="0"/>
                          <a:ea typeface="標楷體" pitchFamily="65" charset="-120"/>
                          <a:cs typeface="Times New Roman" pitchFamily="18" charset="0"/>
                        </a:rPr>
                        <a:t>current assets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313,310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398,580</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smtClean="0">
                          <a:solidFill>
                            <a:srgbClr val="000000"/>
                          </a:solidFill>
                          <a:latin typeface="Times New Roman"/>
                          <a:ea typeface="+mn-ea"/>
                          <a:cs typeface="+mn-cs"/>
                        </a:rPr>
                        <a:t>226,873</a:t>
                      </a:r>
                      <a:endParaRPr lang="en-US" altLang="zh-TW" sz="1400" b="0" i="0" u="none" strike="noStrike" kern="1200" dirty="0">
                        <a:solidFill>
                          <a:srgbClr val="000000"/>
                        </a:solidFill>
                        <a:latin typeface="Times New Roman"/>
                        <a:ea typeface="+mn-ea"/>
                        <a:cs typeface="+mn-cs"/>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Non-current </a:t>
                      </a:r>
                      <a:r>
                        <a:rPr lang="en-US" sz="1400" b="0" i="0" u="none" strike="noStrike" dirty="0">
                          <a:solidFill>
                            <a:srgbClr val="000000"/>
                          </a:solidFill>
                          <a:latin typeface="Times New Roman" pitchFamily="18" charset="0"/>
                          <a:ea typeface="標楷體" pitchFamily="65" charset="-120"/>
                          <a:cs typeface="Times New Roman" pitchFamily="18" charset="0"/>
                        </a:rPr>
                        <a:t>assets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3,325,319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3,365,285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3,363,177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1"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1" i="0" u="none" strike="noStrike" dirty="0" smtClean="0">
                          <a:solidFill>
                            <a:srgbClr val="000000"/>
                          </a:solidFill>
                          <a:latin typeface="Times New Roman" pitchFamily="18" charset="0"/>
                          <a:ea typeface="標楷體" pitchFamily="65" charset="-120"/>
                          <a:cs typeface="Times New Roman" pitchFamily="18" charset="0"/>
                        </a:rPr>
                        <a:t>Total </a:t>
                      </a:r>
                      <a:r>
                        <a:rPr lang="en-US" sz="1400" b="1" i="0" u="none" strike="noStrike" dirty="0">
                          <a:solidFill>
                            <a:srgbClr val="000000"/>
                          </a:solidFill>
                          <a:latin typeface="Times New Roman" pitchFamily="18" charset="0"/>
                          <a:ea typeface="標楷體" pitchFamily="65" charset="-120"/>
                          <a:cs typeface="Times New Roman" pitchFamily="18" charset="0"/>
                        </a:rPr>
                        <a:t>assets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5,463,915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5,670,127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5,479,605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Current </a:t>
                      </a:r>
                      <a:r>
                        <a:rPr lang="en-US" sz="1400" b="0" i="0" u="none" strike="noStrike" dirty="0">
                          <a:solidFill>
                            <a:srgbClr val="000000"/>
                          </a:solidFill>
                          <a:latin typeface="Times New Roman" pitchFamily="18" charset="0"/>
                          <a:ea typeface="標楷體" pitchFamily="65" charset="-120"/>
                          <a:cs typeface="Times New Roman" pitchFamily="18" charset="0"/>
                        </a:rPr>
                        <a:t>liabilities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682,146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669,672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629,202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zh-TW" altLang="en-US" sz="1400" b="0" i="0" u="none" strike="noStrike" baseline="0" dirty="0" smtClean="0">
                          <a:solidFill>
                            <a:srgbClr val="000000"/>
                          </a:solidFill>
                          <a:latin typeface="Times New Roman" pitchFamily="18" charset="0"/>
                          <a:ea typeface="標楷體" pitchFamily="65" charset="-120"/>
                          <a:cs typeface="Times New Roman" pitchFamily="18" charset="0"/>
                        </a:rPr>
                        <a:t>  </a:t>
                      </a:r>
                      <a:r>
                        <a:rPr lang="en-US" sz="1400" b="0" i="0" u="none" strike="noStrike" dirty="0" smtClean="0">
                          <a:solidFill>
                            <a:srgbClr val="000000"/>
                          </a:solidFill>
                          <a:latin typeface="Times New Roman" pitchFamily="18" charset="0"/>
                          <a:ea typeface="標楷體" pitchFamily="65" charset="-120"/>
                          <a:cs typeface="Times New Roman" pitchFamily="18" charset="0"/>
                        </a:rPr>
                        <a:t>Non-current </a:t>
                      </a:r>
                      <a:r>
                        <a:rPr lang="en-US" sz="1400" b="0" i="0" u="none" strike="noStrike" dirty="0">
                          <a:solidFill>
                            <a:srgbClr val="000000"/>
                          </a:solidFill>
                          <a:latin typeface="Times New Roman" pitchFamily="18" charset="0"/>
                          <a:ea typeface="標楷體" pitchFamily="65" charset="-120"/>
                          <a:cs typeface="Times New Roman" pitchFamily="18" charset="0"/>
                        </a:rPr>
                        <a:t>liabilities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1,009,819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1,050,100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1,062,931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en-US" sz="1400" b="1" i="0" u="none" strike="noStrike" dirty="0" smtClean="0">
                          <a:solidFill>
                            <a:srgbClr val="000000"/>
                          </a:solidFill>
                          <a:latin typeface="Times New Roman" pitchFamily="18" charset="0"/>
                          <a:ea typeface="標楷體" pitchFamily="65" charset="-120"/>
                          <a:cs typeface="Times New Roman" pitchFamily="18" charset="0"/>
                        </a:rPr>
                        <a:t>  Total </a:t>
                      </a:r>
                      <a:r>
                        <a:rPr lang="en-US" sz="1400" b="1" i="0" u="none" strike="noStrike" dirty="0">
                          <a:solidFill>
                            <a:srgbClr val="000000"/>
                          </a:solidFill>
                          <a:latin typeface="Times New Roman" pitchFamily="18" charset="0"/>
                          <a:ea typeface="標楷體" pitchFamily="65" charset="-120"/>
                          <a:cs typeface="Times New Roman" pitchFamily="18" charset="0"/>
                        </a:rPr>
                        <a:t>liabilities</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1,691,965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400" b="0" i="0" u="none" strike="noStrike" dirty="0" smtClean="0">
                          <a:solidFill>
                            <a:srgbClr val="000000"/>
                          </a:solidFill>
                          <a:latin typeface="Times New Roman"/>
                        </a:rPr>
                        <a:t>1,719,772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1400" b="0" i="0" u="none" strike="noStrike">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1,692,133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60000">
                <a:tc>
                  <a:txBody>
                    <a:bodyPr/>
                    <a:lstStyle/>
                    <a:p>
                      <a:pPr algn="l" fontAlgn="ctr"/>
                      <a:r>
                        <a:rPr lang="en-US" sz="1400" b="1" i="0" u="none" strike="noStrike" dirty="0" smtClean="0">
                          <a:solidFill>
                            <a:srgbClr val="000000"/>
                          </a:solidFill>
                          <a:latin typeface="Times New Roman" pitchFamily="18" charset="0"/>
                          <a:ea typeface="標楷體" pitchFamily="65" charset="-120"/>
                          <a:cs typeface="Times New Roman" pitchFamily="18" charset="0"/>
                        </a:rPr>
                        <a:t>  Total </a:t>
                      </a:r>
                      <a:r>
                        <a:rPr lang="en-US" sz="1400" b="1" i="0" u="none" strike="noStrike" dirty="0">
                          <a:solidFill>
                            <a:srgbClr val="000000"/>
                          </a:solidFill>
                          <a:latin typeface="Times New Roman" pitchFamily="18" charset="0"/>
                          <a:ea typeface="標楷體" pitchFamily="65" charset="-120"/>
                          <a:cs typeface="Times New Roman" pitchFamily="18" charset="0"/>
                        </a:rPr>
                        <a:t>equity</a:t>
                      </a:r>
                    </a:p>
                  </a:txBody>
                  <a:tcPr marL="7495" marR="7495" marT="74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3,771,950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dirty="0" smtClean="0">
                          <a:solidFill>
                            <a:srgbClr val="000000"/>
                          </a:solidFill>
                          <a:latin typeface="Times New Roman"/>
                        </a:rPr>
                        <a:t>3,950,355 </a:t>
                      </a:r>
                      <a:endParaRPr lang="en-US" altLang="zh-TW" sz="1400" b="0" i="0" u="none" strike="noStrike" dirty="0">
                        <a:solidFill>
                          <a:srgbClr val="000000"/>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latin typeface="Times New Roman"/>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1400" b="0" i="0" u="none" strike="noStrike" kern="1200" dirty="0">
                          <a:solidFill>
                            <a:srgbClr val="000000"/>
                          </a:solidFill>
                          <a:latin typeface="Times New Roman"/>
                          <a:ea typeface="+mn-ea"/>
                          <a:cs typeface="+mn-cs"/>
                        </a:rPr>
                        <a:t>3,787,472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547664" y="620688"/>
            <a:ext cx="6912768" cy="1077218"/>
          </a:xfrm>
          <a:prstGeom prst="rect">
            <a:avLst/>
          </a:prstGeom>
          <a:noFill/>
          <a:ln w="9525">
            <a:noFill/>
            <a:miter lim="800000"/>
            <a:headEnd/>
            <a:tailEnd/>
          </a:ln>
        </p:spPr>
        <p:txBody>
          <a:bodyPr wrap="square">
            <a:spAutoFit/>
          </a:bodyPr>
          <a:lstStyle/>
          <a:p>
            <a:r>
              <a:rPr lang="en-US" altLang="zh-TW" b="1" dirty="0" smtClean="0">
                <a:solidFill>
                  <a:schemeClr val="accent1">
                    <a:lumMod val="75000"/>
                  </a:schemeClr>
                </a:solidFill>
                <a:latin typeface="Times New Roman" pitchFamily="18" charset="0"/>
                <a:ea typeface="標楷體" pitchFamily="65" charset="-120"/>
                <a:cs typeface="Times New Roman" pitchFamily="18" charset="0"/>
              </a:rPr>
              <a:t>Contribution Ratio for Consolidated Sales Revenue</a:t>
            </a:r>
          </a:p>
          <a:p>
            <a:endParaRPr lang="zh-TW" altLang="en-US" sz="4000" b="1" dirty="0">
              <a:solidFill>
                <a:srgbClr val="0606D8"/>
              </a:solidFill>
              <a:latin typeface="標楷體" pitchFamily="65" charset="-120"/>
              <a:ea typeface="標楷體"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2708920"/>
            <a:ext cx="1148246" cy="519869"/>
          </a:xfrm>
          <a:prstGeom prst="rect">
            <a:avLst/>
          </a:prstGeom>
        </p:spPr>
      </p:pic>
      <p:pic>
        <p:nvPicPr>
          <p:cNvPr id="6" name="圖片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40329" y="4221299"/>
            <a:ext cx="1440183" cy="1079909"/>
          </a:xfrm>
          <a:prstGeom prst="rect">
            <a:avLst/>
          </a:prstGeom>
        </p:spPr>
      </p:pic>
      <p:graphicFrame>
        <p:nvGraphicFramePr>
          <p:cNvPr id="7" name="圖表 6"/>
          <p:cNvGraphicFramePr>
            <a:graphicFrameLocks/>
          </p:cNvGraphicFramePr>
          <p:nvPr>
            <p:extLst>
              <p:ext uri="{D42A27DB-BD31-4B8C-83A1-F6EECF244321}">
                <p14:modId xmlns:p14="http://schemas.microsoft.com/office/powerpoint/2010/main" val="1539686891"/>
              </p:ext>
            </p:extLst>
          </p:nvPr>
        </p:nvGraphicFramePr>
        <p:xfrm>
          <a:off x="611560" y="1697906"/>
          <a:ext cx="7165327" cy="425345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96952"/>
            <a:ext cx="5796136" cy="923330"/>
          </a:xfrm>
          <a:prstGeom prst="rect">
            <a:avLst/>
          </a:prstGeom>
          <a:noFill/>
        </p:spPr>
        <p:txBody>
          <a:bodyPr>
            <a:spAutoFit/>
          </a:bodyPr>
          <a:lstStyle/>
          <a:p>
            <a:pPr algn="ctr">
              <a:defRPr/>
            </a:pPr>
            <a:r>
              <a:rPr lang="en-US" altLang="zh-CN"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Times New Roman" pitchFamily="18" charset="0"/>
                <a:ea typeface="標楷體" pitchFamily="65" charset="-120"/>
                <a:cs typeface="Times New Roman" pitchFamily="18" charset="0"/>
              </a:rPr>
              <a:t>Q </a:t>
            </a:r>
            <a:r>
              <a:rPr lang="en-US" altLang="zh-CN"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Times New Roman" pitchFamily="18" charset="0"/>
                <a:ea typeface="標楷體" pitchFamily="65" charset="-120"/>
                <a:cs typeface="Times New Roman" pitchFamily="18" charset="0"/>
              </a:rPr>
              <a:t>&amp; A</a:t>
            </a:r>
            <a:endParaRPr lang="zh-CN" alt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Times New Roman" pitchFamily="18" charset="0"/>
              <a:ea typeface="標楷體" pitchFamily="65" charset="-120"/>
              <a:cs typeface="Times New Roman" pitchFamily="18" charset="0"/>
            </a:endParaRPr>
          </a:p>
        </p:txBody>
      </p:sp>
      <p:pic>
        <p:nvPicPr>
          <p:cNvPr id="107524" name="Picture 2" descr="http://192.168.200.249/zpkm/aa30/HRM/welcome/a_cis/ZIPPY%E8%A6%8F%E7%AF%84/%E9%80%8F%E6%98%8E/CIS-05.png"/>
          <p:cNvPicPr>
            <a:picLocks noChangeAspect="1" noChangeArrowheads="1"/>
          </p:cNvPicPr>
          <p:nvPr/>
        </p:nvPicPr>
        <p:blipFill>
          <a:blip r:embed="rId3"/>
          <a:srcRect/>
          <a:stretch>
            <a:fillRect/>
          </a:stretch>
        </p:blipFill>
        <p:spPr bwMode="auto">
          <a:xfrm>
            <a:off x="0" y="0"/>
            <a:ext cx="6516688" cy="1585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4_自訂設計">
  <a:themeElements>
    <a:clrScheme name="24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4_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4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4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4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4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4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4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4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4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4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4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4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8874</TotalTime>
  <Pages>0</Pages>
  <Words>589</Words>
  <Characters>0</Characters>
  <Application>Microsoft Office PowerPoint</Application>
  <PresentationFormat>如螢幕大小 (4:3)</PresentationFormat>
  <Lines>0</Lines>
  <Paragraphs>285</Paragraphs>
  <Slides>8</Slides>
  <Notes>3</Notes>
  <HiddenSlides>0</HiddenSlides>
  <MMClips>0</MMClips>
  <ScaleCrop>false</ScaleCrop>
  <HeadingPairs>
    <vt:vector size="4" baseType="variant">
      <vt:variant>
        <vt:lpstr>佈景主題</vt:lpstr>
      </vt:variant>
      <vt:variant>
        <vt:i4>3</vt:i4>
      </vt:variant>
      <vt:variant>
        <vt:lpstr>投影片標題</vt:lpstr>
      </vt:variant>
      <vt:variant>
        <vt:i4>8</vt:i4>
      </vt:variant>
    </vt:vector>
  </HeadingPairs>
  <TitlesOfParts>
    <vt:vector size="11" baseType="lpstr">
      <vt:lpstr>24_自訂設計</vt:lpstr>
      <vt:lpstr>自訂設計</vt:lpstr>
      <vt:lpstr>1_自訂設計</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hope</dc:creator>
  <cp:lastModifiedBy>葉姵妤</cp:lastModifiedBy>
  <cp:revision>481</cp:revision>
  <dcterms:modified xsi:type="dcterms:W3CDTF">2025-11-13T10:06:12Z</dcterms:modified>
</cp:coreProperties>
</file>