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07" r:id="rId1"/>
    <p:sldMasterId id="2147483696" r:id="rId2"/>
    <p:sldMasterId id="2147483708" r:id="rId3"/>
  </p:sldMasterIdLst>
  <p:notesMasterIdLst>
    <p:notesMasterId r:id="rId12"/>
  </p:notesMasterIdLst>
  <p:handoutMasterIdLst>
    <p:handoutMasterId r:id="rId13"/>
  </p:handoutMasterIdLst>
  <p:sldIdLst>
    <p:sldId id="482" r:id="rId4"/>
    <p:sldId id="483" r:id="rId5"/>
    <p:sldId id="484" r:id="rId6"/>
    <p:sldId id="485" r:id="rId7"/>
    <p:sldId id="486" r:id="rId8"/>
    <p:sldId id="479" r:id="rId9"/>
    <p:sldId id="477" r:id="rId10"/>
    <p:sldId id="481" r:id="rId11"/>
  </p:sldIdLst>
  <p:sldSz cx="9144000" cy="6858000" type="screen4x3"/>
  <p:notesSz cx="6858000" cy="9144000"/>
  <p:defaultTextStyle>
    <a:defPPr>
      <a:defRPr lang="en-US"/>
    </a:defPPr>
    <a:lvl1pPr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1pPr>
    <a:lvl2pPr marL="4572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2pPr>
    <a:lvl3pPr marL="9144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3pPr>
    <a:lvl4pPr marL="13716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4pPr>
    <a:lvl5pPr marL="18288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5pPr>
    <a:lvl6pPr marL="22860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6pPr>
    <a:lvl7pPr marL="27432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7pPr>
    <a:lvl8pPr marL="32004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8pPr>
    <a:lvl9pPr marL="36576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06D8"/>
    <a:srgbClr val="FFFFFF"/>
    <a:srgbClr val="FF0066"/>
    <a:srgbClr val="0000FF"/>
    <a:srgbClr val="FF3300"/>
    <a:srgbClr val="99CCFF"/>
    <a:srgbClr val="0066FF"/>
    <a:srgbClr val="017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86410" autoAdjust="0"/>
  </p:normalViewPr>
  <p:slideViewPr>
    <p:cSldViewPr>
      <p:cViewPr>
        <p:scale>
          <a:sx n="125" d="100"/>
          <a:sy n="125" d="100"/>
        </p:scale>
        <p:origin x="-1224" y="714"/>
      </p:cViewPr>
      <p:guideLst>
        <p:guide orient="horz" pos="2160"/>
        <p:guide pos="2880"/>
      </p:guideLst>
    </p:cSldViewPr>
  </p:slideViewPr>
  <p:outlineViewPr>
    <p:cViewPr>
      <p:scale>
        <a:sx n="33" d="100"/>
        <a:sy n="33" d="100"/>
      </p:scale>
      <p:origin x="211"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3187" y="-82"/>
      </p:cViewPr>
      <p:guideLst>
        <p:guide orient="horz" pos="2880"/>
        <p:guide pos="21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aren_chen\Downloads\&#27861;&#35498;&#26371;&#30452;&#26781;&#2229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19"/>
    </mc:Choice>
    <mc:Fallback>
      <c:style val="19"/>
    </mc:Fallback>
  </mc:AlternateContent>
  <c:chart>
    <c:autoTitleDeleted val="0"/>
    <c:plotArea>
      <c:layout/>
      <c:barChart>
        <c:barDir val="col"/>
        <c:grouping val="stacked"/>
        <c:varyColors val="0"/>
        <c:ser>
          <c:idx val="1"/>
          <c:order val="0"/>
          <c:tx>
            <c:strRef>
              <c:f>'法說會直條圖 (2)'!$G$3</c:f>
              <c:strCache>
                <c:ptCount val="1"/>
                <c:pt idx="0">
                  <c:v>SWITCH</c:v>
                </c:pt>
              </c:strCache>
            </c:strRef>
          </c:tx>
          <c:invertIfNegative val="0"/>
          <c:dLbls>
            <c:showLegendKey val="0"/>
            <c:showVal val="1"/>
            <c:showCatName val="0"/>
            <c:showSerName val="0"/>
            <c:showPercent val="0"/>
            <c:showBubbleSize val="0"/>
            <c:showLeaderLines val="0"/>
          </c:dLbls>
          <c:cat>
            <c:strRef>
              <c:f>'法說會直條圖 (2)'!$F$4:$F$11</c:f>
              <c:strCache>
                <c:ptCount val="8"/>
                <c:pt idx="0">
                  <c:v>2021 Q4</c:v>
                </c:pt>
                <c:pt idx="1">
                  <c:v>2022 Q1</c:v>
                </c:pt>
                <c:pt idx="2">
                  <c:v>2022 Q2</c:v>
                </c:pt>
                <c:pt idx="3">
                  <c:v>2022 Q3</c:v>
                </c:pt>
                <c:pt idx="4">
                  <c:v>2022 Q4</c:v>
                </c:pt>
                <c:pt idx="5">
                  <c:v>2023 Q1</c:v>
                </c:pt>
                <c:pt idx="6">
                  <c:v>2023 Q2</c:v>
                </c:pt>
                <c:pt idx="7">
                  <c:v>2023 Q3</c:v>
                </c:pt>
              </c:strCache>
            </c:strRef>
          </c:cat>
          <c:val>
            <c:numRef>
              <c:f>'法說會直條圖 (2)'!$G$4:$G$11</c:f>
              <c:numCache>
                <c:formatCode>0.00%</c:formatCode>
                <c:ptCount val="8"/>
                <c:pt idx="0">
                  <c:v>0.38980004944681379</c:v>
                </c:pt>
                <c:pt idx="1">
                  <c:v>0.40979236036594135</c:v>
                </c:pt>
                <c:pt idx="2">
                  <c:v>0.43070376093956209</c:v>
                </c:pt>
                <c:pt idx="3">
                  <c:v>0.40797048827954802</c:v>
                </c:pt>
                <c:pt idx="4">
                  <c:v>0.42617187566761067</c:v>
                </c:pt>
                <c:pt idx="5">
                  <c:v>0.49570178898512512</c:v>
                </c:pt>
                <c:pt idx="6">
                  <c:v>0.55444183888466336</c:v>
                </c:pt>
                <c:pt idx="7">
                  <c:v>0.55018724825250687</c:v>
                </c:pt>
              </c:numCache>
            </c:numRef>
          </c:val>
        </c:ser>
        <c:ser>
          <c:idx val="3"/>
          <c:order val="1"/>
          <c:tx>
            <c:strRef>
              <c:f>'法說會直條圖 (2)'!$H$3</c:f>
              <c:strCache>
                <c:ptCount val="1"/>
                <c:pt idx="0">
                  <c:v>PSU</c:v>
                </c:pt>
              </c:strCache>
            </c:strRef>
          </c:tx>
          <c:invertIfNegative val="0"/>
          <c:dLbls>
            <c:showLegendKey val="0"/>
            <c:showVal val="1"/>
            <c:showCatName val="0"/>
            <c:showSerName val="0"/>
            <c:showPercent val="0"/>
            <c:showBubbleSize val="0"/>
            <c:showLeaderLines val="0"/>
          </c:dLbls>
          <c:cat>
            <c:strRef>
              <c:f>'法說會直條圖 (2)'!$F$4:$F$11</c:f>
              <c:strCache>
                <c:ptCount val="8"/>
                <c:pt idx="0">
                  <c:v>2021 Q4</c:v>
                </c:pt>
                <c:pt idx="1">
                  <c:v>2022 Q1</c:v>
                </c:pt>
                <c:pt idx="2">
                  <c:v>2022 Q2</c:v>
                </c:pt>
                <c:pt idx="3">
                  <c:v>2022 Q3</c:v>
                </c:pt>
                <c:pt idx="4">
                  <c:v>2022 Q4</c:v>
                </c:pt>
                <c:pt idx="5">
                  <c:v>2023 Q1</c:v>
                </c:pt>
                <c:pt idx="6">
                  <c:v>2023 Q2</c:v>
                </c:pt>
                <c:pt idx="7">
                  <c:v>2023 Q3</c:v>
                </c:pt>
              </c:strCache>
            </c:strRef>
          </c:cat>
          <c:val>
            <c:numRef>
              <c:f>'法說會直條圖 (2)'!$H$4:$H$11</c:f>
              <c:numCache>
                <c:formatCode>0.00%</c:formatCode>
                <c:ptCount val="8"/>
                <c:pt idx="0">
                  <c:v>0.61019995055318621</c:v>
                </c:pt>
                <c:pt idx="1">
                  <c:v>0.59020763963405865</c:v>
                </c:pt>
                <c:pt idx="2">
                  <c:v>0.56929623906043791</c:v>
                </c:pt>
                <c:pt idx="3">
                  <c:v>0.59202951172045193</c:v>
                </c:pt>
                <c:pt idx="4">
                  <c:v>0.57382812433238939</c:v>
                </c:pt>
                <c:pt idx="5">
                  <c:v>0.50429821101487493</c:v>
                </c:pt>
                <c:pt idx="6">
                  <c:v>0.44555816111533664</c:v>
                </c:pt>
                <c:pt idx="7">
                  <c:v>0.44981275174749313</c:v>
                </c:pt>
              </c:numCache>
            </c:numRef>
          </c:val>
        </c:ser>
        <c:dLbls>
          <c:showLegendKey val="0"/>
          <c:showVal val="0"/>
          <c:showCatName val="0"/>
          <c:showSerName val="0"/>
          <c:showPercent val="0"/>
          <c:showBubbleSize val="0"/>
        </c:dLbls>
        <c:gapWidth val="150"/>
        <c:overlap val="100"/>
        <c:axId val="143439360"/>
        <c:axId val="136559936"/>
      </c:barChart>
      <c:catAx>
        <c:axId val="143439360"/>
        <c:scaling>
          <c:orientation val="minMax"/>
        </c:scaling>
        <c:delete val="0"/>
        <c:axPos val="b"/>
        <c:numFmt formatCode="General" sourceLinked="1"/>
        <c:majorTickMark val="out"/>
        <c:minorTickMark val="none"/>
        <c:tickLblPos val="nextTo"/>
        <c:crossAx val="136559936"/>
        <c:crosses val="autoZero"/>
        <c:auto val="1"/>
        <c:lblAlgn val="ctr"/>
        <c:lblOffset val="100"/>
        <c:noMultiLvlLbl val="0"/>
      </c:catAx>
      <c:valAx>
        <c:axId val="136559936"/>
        <c:scaling>
          <c:orientation val="minMax"/>
          <c:max val="1"/>
        </c:scaling>
        <c:delete val="0"/>
        <c:axPos val="l"/>
        <c:majorGridlines/>
        <c:numFmt formatCode="0%" sourceLinked="0"/>
        <c:majorTickMark val="out"/>
        <c:minorTickMark val="none"/>
        <c:tickLblPos val="nextTo"/>
        <c:crossAx val="143439360"/>
        <c:crosses val="autoZero"/>
        <c:crossBetween val="between"/>
      </c:valAx>
    </c:plotArea>
    <c:legend>
      <c:legendPos val="t"/>
      <c:legendEntry>
        <c:idx val="0"/>
        <c:txPr>
          <a:bodyPr/>
          <a:lstStyle/>
          <a:p>
            <a:pPr>
              <a:defRPr>
                <a:latin typeface="Arial Unicode MS" panose="020B0604020202020204" pitchFamily="34" charset="-120"/>
                <a:ea typeface="Arial Unicode MS" panose="020B0604020202020204" pitchFamily="34" charset="-120"/>
                <a:cs typeface="Arial Unicode MS" panose="020B0604020202020204" pitchFamily="34" charset="-120"/>
              </a:defRPr>
            </a:pPr>
            <a:endParaRPr lang="zh-TW"/>
          </a:p>
        </c:txPr>
      </c:legendEntry>
      <c:legendEntry>
        <c:idx val="1"/>
        <c:txPr>
          <a:bodyPr/>
          <a:lstStyle/>
          <a:p>
            <a:pPr>
              <a:defRPr>
                <a:latin typeface="Arial Unicode MS" panose="020B0604020202020204" pitchFamily="34" charset="-120"/>
                <a:ea typeface="Arial Unicode MS" panose="020B0604020202020204" pitchFamily="34" charset="-120"/>
                <a:cs typeface="Arial Unicode MS" panose="020B0604020202020204" pitchFamily="34" charset="-120"/>
              </a:defRPr>
            </a:pPr>
            <a:endParaRPr lang="zh-TW"/>
          </a:p>
        </c:txPr>
      </c:legendEntry>
      <c:layout/>
      <c:overlay val="0"/>
      <c:txPr>
        <a:bodyPr/>
        <a:lstStyle/>
        <a:p>
          <a:pPr>
            <a:defRPr>
              <a:latin typeface="Arial Unicode MS" panose="020B0604020202020204" pitchFamily="34" charset="-120"/>
              <a:ea typeface="Arial Unicode MS" panose="020B0604020202020204" pitchFamily="34" charset="-120"/>
              <a:cs typeface="Arial Unicode MS" panose="020B0604020202020204" pitchFamily="34" charset="-120"/>
            </a:defRPr>
          </a:pPr>
          <a:endParaRPr lang="zh-TW"/>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b="1" i="0">
                <a:latin typeface="Calibri" pitchFamily="34" charset="0"/>
              </a:defRPr>
            </a:lvl1pPr>
          </a:lstStyle>
          <a:p>
            <a:pPr>
              <a:defRPr/>
            </a:pPr>
            <a:endParaRPr lang="zh-TW"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b="1" i="0">
                <a:latin typeface="Calibri" pitchFamily="34" charset="0"/>
              </a:defRPr>
            </a:lvl1pPr>
          </a:lstStyle>
          <a:p>
            <a:pPr>
              <a:defRPr/>
            </a:pPr>
            <a:fld id="{279A7B6D-1A2C-4660-BD05-70DDE92DAE70}" type="datetime1">
              <a:rPr lang="zh-TW" altLang="en-US"/>
              <a:pPr>
                <a:defRPr/>
              </a:pPr>
              <a:t>2023/11/22</a:t>
            </a:fld>
            <a:endParaRPr lang="en-US" altLang="zh-TW"/>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b="1" i="0">
                <a:latin typeface="Calibri" pitchFamily="34" charset="0"/>
              </a:defRPr>
            </a:lvl1pPr>
          </a:lstStyle>
          <a:p>
            <a:pPr>
              <a:defRPr/>
            </a:pPr>
            <a:fld id="{FE9FB9A0-AE75-4E13-BFB0-2BE2E110AE8F}" type="slidenum">
              <a:rPr lang="zh-TW" altLang="en-US"/>
              <a:pPr>
                <a:defRPr/>
              </a:pPr>
              <a:t>‹#›</a:t>
            </a:fld>
            <a:endParaRPr lang="en-US" altLang="zh-TW"/>
          </a:p>
        </p:txBody>
      </p:sp>
      <p:sp>
        <p:nvSpPr>
          <p:cNvPr id="6" name="頁尾版面配置區 5"/>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Tree>
    <p:extLst>
      <p:ext uri="{BB962C8B-B14F-4D97-AF65-F5344CB8AC3E}">
        <p14:creationId xmlns:p14="http://schemas.microsoft.com/office/powerpoint/2010/main" val="18587783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1" y="0"/>
            <a:ext cx="2971800" cy="4572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0" hangingPunct="0">
              <a:defRPr sz="1200" b="1" i="0">
                <a:latin typeface="Calibri" pitchFamily="34" charset="0"/>
              </a:defRPr>
            </a:lvl1pPr>
          </a:lstStyle>
          <a:p>
            <a:pPr>
              <a:defRPr/>
            </a:pPr>
            <a:fld id="{B2D9534D-15B0-47CC-9372-A0C959E6F218}" type="datetime1">
              <a:rPr lang="zh-TW" altLang="en-US"/>
              <a:pPr>
                <a:defRPr/>
              </a:pPr>
              <a:t>2023/11/22</a:t>
            </a:fld>
            <a:endParaRPr lang="en-US" altLang="zh-TW"/>
          </a:p>
        </p:txBody>
      </p:sp>
      <p:sp>
        <p:nvSpPr>
          <p:cNvPr id="1105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3253" name="Rectangle 5"/>
          <p:cNvSpPr>
            <a:spLocks noGrp="1" noChangeArrowheads="1"/>
          </p:cNvSpPr>
          <p:nvPr>
            <p:ph type="body" sz="quarter" idx="3"/>
          </p:nvPr>
        </p:nvSpPr>
        <p:spPr bwMode="auto">
          <a:xfrm>
            <a:off x="685801" y="4343401"/>
            <a:ext cx="5486400" cy="41148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53254" name="Rectangle 6"/>
          <p:cNvSpPr>
            <a:spLocks noGrp="1" noChangeArrowheads="1"/>
          </p:cNvSpPr>
          <p:nvPr>
            <p:ph type="ftr" sz="quarter" idx="4"/>
          </p:nvPr>
        </p:nvSpPr>
        <p:spPr bwMode="auto">
          <a:xfrm>
            <a:off x="1" y="8685213"/>
            <a:ext cx="2971800" cy="457200"/>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algn="r" eaLnBrk="0" hangingPunct="0">
              <a:defRPr sz="1200" b="1" i="0">
                <a:latin typeface="Calibri" pitchFamily="34" charset="0"/>
              </a:defRPr>
            </a:lvl1pPr>
          </a:lstStyle>
          <a:p>
            <a:pPr>
              <a:defRPr/>
            </a:pPr>
            <a:fld id="{5CFD62E5-F9D7-41F0-90DE-EB32247BED92}" type="slidenum">
              <a:rPr lang="zh-TW" altLang="en-US"/>
              <a:pPr>
                <a:defRPr/>
              </a:pPr>
              <a:t>‹#›</a:t>
            </a:fld>
            <a:endParaRPr lang="en-US" altLang="zh-TW"/>
          </a:p>
        </p:txBody>
      </p:sp>
    </p:spTree>
    <p:extLst>
      <p:ext uri="{BB962C8B-B14F-4D97-AF65-F5344CB8AC3E}">
        <p14:creationId xmlns:p14="http://schemas.microsoft.com/office/powerpoint/2010/main" val="2384864467"/>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1pPr>
    <a:lvl2pPr marL="4572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2pPr>
    <a:lvl3pPr marL="9144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3pPr>
    <a:lvl4pPr marL="13716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4pPr>
    <a:lvl5pPr marL="18288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09572" name="Slide Number Placeholder 3"/>
          <p:cNvSpPr>
            <a:spLocks noGrp="1"/>
          </p:cNvSpPr>
          <p:nvPr>
            <p:ph type="sldNum" sz="quarter" idx="5"/>
          </p:nvPr>
        </p:nvSpPr>
        <p:spPr>
          <a:noFill/>
          <a:ln>
            <a:miter lim="800000"/>
            <a:headEnd/>
            <a:tailEnd/>
          </a:ln>
        </p:spPr>
        <p:txBody>
          <a:bodyPr/>
          <a:lstStyle/>
          <a:p>
            <a:fld id="{9D929108-335C-4D0C-85B2-99AE2D7F4406}" type="slidenum">
              <a:rPr lang="zh-CN" altLang="en-US" smtClean="0"/>
              <a:pPr/>
              <a:t>1</a:t>
            </a:fld>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CFD62E5-F9D7-41F0-90DE-EB32247BED92}" type="slidenum">
              <a:rPr lang="zh-TW" altLang="en-US" smtClean="0"/>
              <a:pPr>
                <a:defRPr/>
              </a:pPr>
              <a:t>2</a:t>
            </a:fld>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CFD62E5-F9D7-41F0-90DE-EB32247BED92}" type="slidenum">
              <a:rPr lang="zh-TW" altLang="en-US" smtClean="0"/>
              <a:pPr>
                <a:defRPr/>
              </a:pPr>
              <a:t>3</a:t>
            </a:fld>
            <a:endParaRPr lang="en-US"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34148" name="Slide Number Placeholder 3"/>
          <p:cNvSpPr>
            <a:spLocks noGrp="1"/>
          </p:cNvSpPr>
          <p:nvPr>
            <p:ph type="sldNum" sz="quarter" idx="5"/>
          </p:nvPr>
        </p:nvSpPr>
        <p:spPr>
          <a:noFill/>
          <a:ln>
            <a:miter lim="800000"/>
            <a:headEnd/>
            <a:tailEnd/>
          </a:ln>
        </p:spPr>
        <p:txBody>
          <a:bodyPr/>
          <a:lstStyle/>
          <a:p>
            <a:fld id="{C1CB270F-5B79-486F-978B-A0059726796C}" type="slidenum">
              <a:rPr lang="zh-CN" altLang="en-US" smtClean="0"/>
              <a:pPr/>
              <a:t>8</a:t>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4E81945-F50A-4E18-BF23-91688C859104}" type="datetime1">
              <a:rPr lang="zh-TW" altLang="en-US" smtClean="0"/>
              <a:pPr>
                <a:defRPr/>
              </a:pPr>
              <a:t>2023/11/22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3FB98C61-94C6-4AFB-B8B2-640B9D0897F2}" type="slidenum">
              <a:rPr lang="zh-TW" altLang="en-US"/>
              <a:pPr>
                <a:defRPr/>
              </a:pPr>
              <a:t>‹#›</a:t>
            </a:fld>
            <a:endParaRPr lang="zh-TW"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8676AB5-4152-4E88-967E-479A55E3AE53}" type="datetime1">
              <a:rPr lang="zh-TW" altLang="en-US" smtClean="0"/>
              <a:pPr>
                <a:defRPr/>
              </a:pPr>
              <a:t>2023/11/22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92B1F58-E843-4226-A9A2-5EAEE8B64261}" type="slidenum">
              <a:rPr lang="zh-TW" altLang="en-US"/>
              <a:pPr>
                <a:defRPr/>
              </a:pPr>
              <a:t>‹#›</a:t>
            </a:fld>
            <a:endParaRPr lang="zh-TW"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6A7B31A-E4EC-4516-8D06-1BDA8BC10764}" type="datetime1">
              <a:rPr lang="zh-TW" altLang="en-US" smtClean="0"/>
              <a:pPr>
                <a:defRPr/>
              </a:pPr>
              <a:t>2023/11/22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DDBFD60-E9E1-4F2B-975C-50A2C79697CE}" type="slidenum">
              <a:rPr lang="zh-TW" altLang="en-US"/>
              <a:pPr>
                <a:defRPr/>
              </a:pPr>
              <a:t>‹#›</a:t>
            </a:fld>
            <a:endParaRPr lang="zh-TW"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F4382D-3985-4297-ABE3-5CE554716AD3}" type="datetime1">
              <a:rPr lang="zh-TW" altLang="en-US" smtClean="0"/>
              <a:pPr>
                <a:defRPr/>
              </a:pPr>
              <a:t>2023/11/22</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09060E8-BBFF-4D42-B632-7E8B79A352C0}" type="slidenum">
              <a:rPr lang="zh-TW" altLang="en-US"/>
              <a:pPr>
                <a:defRPr/>
              </a:pPr>
              <a:t>‹#›</a:t>
            </a:fld>
            <a:endParaRPr lang="zh-TW"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C7DF3620-FFCB-4C13-A9D9-4987B0A7EFD4}" type="datetime1">
              <a:rPr lang="zh-TW" altLang="en-US" smtClean="0"/>
              <a:pPr>
                <a:defRPr/>
              </a:pPr>
              <a:t>2023/11/22</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94B87B9-9208-43E4-B8C7-FB3CDB2160E8}" type="slidenum">
              <a:rPr lang="zh-TW" altLang="en-US"/>
              <a:pPr>
                <a:defRPr/>
              </a:pPr>
              <a:t>‹#›</a:t>
            </a:fld>
            <a:endParaRPr lang="zh-TW"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993B091-C43C-4654-8A43-EAA69FF97A23}" type="datetime1">
              <a:rPr lang="zh-TW" altLang="en-US" smtClean="0"/>
              <a:pPr>
                <a:defRPr/>
              </a:pPr>
              <a:t>2023/11/22</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9468193-9D54-4B13-AE35-818C6B3CAEEB}" type="slidenum">
              <a:rPr lang="zh-TW" altLang="en-US"/>
              <a:pPr>
                <a:defRPr/>
              </a:pPr>
              <a:t>‹#›</a:t>
            </a:fld>
            <a:endParaRPr lang="zh-TW"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0955051-D87A-4B11-B579-85A86EF67841}" type="datetime1">
              <a:rPr lang="zh-TW" altLang="en-US" smtClean="0"/>
              <a:pPr>
                <a:defRPr/>
              </a:pPr>
              <a:t>2023/11/22</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6B435E9-0FA4-4910-857E-C736F457A015}" type="slidenum">
              <a:rPr lang="zh-TW" altLang="en-US"/>
              <a:pPr>
                <a:defRPr/>
              </a:pPr>
              <a:t>‹#›</a:t>
            </a:fld>
            <a:endParaRPr lang="zh-TW"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A3B06C1D-B4A6-4A9A-9A75-4E328887BAA4}" type="datetime1">
              <a:rPr lang="zh-TW" altLang="en-US" smtClean="0"/>
              <a:pPr>
                <a:defRPr/>
              </a:pPr>
              <a:t>2023/11/22</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4C004169-8151-45CD-B4BF-8630BD14C0BF}"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FFF9FB1-5435-4B32-A580-03E71810E32B}" type="datetime1">
              <a:rPr lang="zh-TW" altLang="en-US" smtClean="0"/>
              <a:pPr>
                <a:defRPr/>
              </a:pPr>
              <a:t>2023/11/22</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9157E90-12CC-4B32-9703-E6F4B5451B30}" type="slidenum">
              <a:rPr lang="zh-TW" altLang="en-US"/>
              <a:pPr>
                <a:defRPr/>
              </a:pPr>
              <a:t>‹#›</a:t>
            </a:fld>
            <a:endParaRPr lang="zh-TW"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90314AB-027F-4AE6-B5E8-67BC217122D6}" type="datetime1">
              <a:rPr lang="zh-TW" altLang="en-US" smtClean="0"/>
              <a:pPr>
                <a:defRPr/>
              </a:pPr>
              <a:t>2023/11/22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D3488CDF-8B9F-4CBD-8587-13EC5F1D86E2}" type="slidenum">
              <a:rPr lang="zh-TW" altLang="en-US"/>
              <a:pPr>
                <a:defRPr/>
              </a:pPr>
              <a:t>‹#›</a:t>
            </a:fld>
            <a:endParaRPr lang="zh-TW"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D8651ECE-EB54-41DD-A849-EB2A6FA6B8E7}" type="datetime1">
              <a:rPr lang="zh-TW" altLang="en-US" smtClean="0"/>
              <a:pPr>
                <a:defRPr/>
              </a:pPr>
              <a:t>2023/11/22</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E175E55-4DB3-4DFA-9BDD-90104184910F}" type="slidenum">
              <a:rPr lang="zh-TW" altLang="en-US"/>
              <a:pPr>
                <a:defRPr/>
              </a:pPr>
              <a:t>‹#›</a:t>
            </a:fld>
            <a:endParaRPr lang="zh-TW"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A653D9-3133-432C-9FF5-FAB88D4D3CAE}" type="datetime1">
              <a:rPr lang="zh-TW" altLang="en-US" smtClean="0"/>
              <a:pPr>
                <a:defRPr/>
              </a:pPr>
              <a:t>2023/11/22</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2FE9C0C-D0EC-4FA7-98E2-3BD31ABCB6B9}" type="slidenum">
              <a:rPr lang="zh-TW" altLang="en-US"/>
              <a:pPr>
                <a:defRPr/>
              </a:pPr>
              <a:t>‹#›</a:t>
            </a:fld>
            <a:endParaRPr lang="zh-TW"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pic>
        <p:nvPicPr>
          <p:cNvPr id="2" name="图片 3" descr="bgk1.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5A0DE81-1E08-4663-9772-E3E99199CE4A}" type="datetime1">
              <a:rPr lang="zh-TW" altLang="en-US" smtClean="0"/>
              <a:pPr>
                <a:defRPr/>
              </a:pPr>
              <a:t>2023/11/22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89C36F0-9CBD-403C-8B81-9FC0215A00E4}" type="slidenum">
              <a:rPr lang="zh-TW" altLang="en-US"/>
              <a:pPr>
                <a:defRPr/>
              </a:pPr>
              <a:t>‹#›</a:t>
            </a:fld>
            <a:endParaRPr lang="zh-TW"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2C1F9F6-A957-4247-8233-B5D801F68D70}" type="datetime1">
              <a:rPr lang="zh-TW" altLang="en-US" smtClean="0"/>
              <a:pPr>
                <a:defRPr/>
              </a:pPr>
              <a:t>2023/11/22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CBFC4B5-7054-4C39-95D3-C5F79C7219CB}" type="slidenum">
              <a:rPr lang="zh-TW" altLang="en-US"/>
              <a:pPr>
                <a:defRPr/>
              </a:pPr>
              <a:t>‹#›</a:t>
            </a:fld>
            <a:endParaRPr lang="zh-TW"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A6E1D8A-6864-40E4-B9B2-5E868EAD42D6}" type="datetime1">
              <a:rPr lang="zh-TW" altLang="en-US" smtClean="0"/>
              <a:pPr>
                <a:defRPr/>
              </a:pPr>
              <a:t>2023/11/22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6AA94B6-B161-4077-8C62-FB56ADFB6D25}" type="slidenum">
              <a:rPr lang="zh-TW" altLang="en-US"/>
              <a:pPr>
                <a:defRPr/>
              </a:pPr>
              <a:t>‹#›</a:t>
            </a:fld>
            <a:endParaRPr lang="zh-TW"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841B743-12E6-4EEB-B8DA-76C9DB03BBE2}" type="datetime1">
              <a:rPr lang="zh-TW" altLang="en-US" smtClean="0"/>
              <a:pPr>
                <a:defRPr/>
              </a:pPr>
              <a:t>2023/11/22</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4BE7EF2-2AD9-4E80-B492-02B999DB1ED3}" type="slidenum">
              <a:rPr lang="zh-TW" altLang="en-US"/>
              <a:pPr>
                <a:defRPr/>
              </a:pPr>
              <a:t>‹#›</a:t>
            </a:fld>
            <a:endParaRPr lang="zh-TW"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7329605-CE75-40ED-972A-B7ED8CBACD49}" type="datetime1">
              <a:rPr lang="zh-TW" altLang="en-US" smtClean="0"/>
              <a:pPr>
                <a:defRPr/>
              </a:pPr>
              <a:t>2023/11/22</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98808AB-2B60-46DC-80AB-3F4D2C3A64F1}"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B613C9D-48CF-4547-B447-3E61805E3AB6}" type="datetime1">
              <a:rPr lang="zh-TW" altLang="en-US" smtClean="0"/>
              <a:pPr>
                <a:defRPr/>
              </a:pPr>
              <a:t>2023/11/22</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0B40920-B543-4A97-B40A-AB264736C9EF}" type="slidenum">
              <a:rPr lang="zh-TW" altLang="en-US"/>
              <a:pPr>
                <a:defRPr/>
              </a:pPr>
              <a:t>‹#›</a:t>
            </a:fld>
            <a:endParaRPr lang="zh-TW"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F6CC572C-06D3-4002-81DC-700A80DE27EF}" type="datetime1">
              <a:rPr lang="zh-TW" altLang="en-US" smtClean="0"/>
              <a:pPr>
                <a:defRPr/>
              </a:pPr>
              <a:t>2023/11/22</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05788721-EA65-458B-80A1-490201957CDA}" type="slidenum">
              <a:rPr lang="zh-TW" altLang="en-US"/>
              <a:pPr>
                <a:defRPr/>
              </a:pPr>
              <a:t>‹#›</a:t>
            </a:fld>
            <a:endParaRPr lang="zh-TW"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9CD9A74-B8D1-41AC-AC59-E93A097043F2}" type="datetime1">
              <a:rPr lang="zh-TW" altLang="en-US" smtClean="0"/>
              <a:pPr>
                <a:defRPr/>
              </a:pPr>
              <a:t>2023/11/22</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54230A1-5CF5-4B16-9767-D9EE282867B0}" type="slidenum">
              <a:rPr lang="zh-TW" altLang="en-US"/>
              <a:pPr>
                <a:defRPr/>
              </a:pPr>
              <a:t>‹#›</a:t>
            </a:fld>
            <a:endParaRPr lang="zh-TW"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5E36AB-7E46-4AF2-B019-1892478550F8}" type="datetime1">
              <a:rPr lang="zh-TW" altLang="en-US" smtClean="0"/>
              <a:pPr>
                <a:defRPr/>
              </a:pPr>
              <a:t>2023/11/22</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2554FA46-936B-46D1-A3B0-0D08BF2166DE}" type="slidenum">
              <a:rPr lang="zh-TW" altLang="en-US"/>
              <a:pPr>
                <a:defRPr/>
              </a:pPr>
              <a:t>‹#›</a:t>
            </a:fld>
            <a:endParaRPr lang="zh-TW"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73B2D4C8-A77F-46F1-AC1B-08FA1CA17EA6}" type="datetime1">
              <a:rPr lang="zh-TW" altLang="en-US" smtClean="0"/>
              <a:pPr>
                <a:defRPr/>
              </a:pPr>
              <a:t>2023/11/22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5BAEB7E-E303-4A3D-ABE0-F00D68EC85DF}" type="slidenum">
              <a:rPr lang="zh-TW" altLang="en-US"/>
              <a:pPr>
                <a:defRPr/>
              </a:pPr>
              <a:t>‹#›</a:t>
            </a:fld>
            <a:endParaRPr lang="zh-TW"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4F6A9C2C-76C7-46B5-8C60-9708E919F0C0}" type="datetime1">
              <a:rPr lang="zh-TW" altLang="en-US" smtClean="0"/>
              <a:pPr>
                <a:defRPr/>
              </a:pPr>
              <a:t>2023/11/22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5586C4B-740D-4F98-9CE9-C360E2CD7AEA}"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4.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09" r:id="rId1"/>
    <p:sldLayoutId id="2147486810" r:id="rId2"/>
    <p:sldLayoutId id="2147486811" r:id="rId3"/>
    <p:sldLayoutId id="2147486812" r:id="rId4"/>
    <p:sldLayoutId id="2147486813" r:id="rId5"/>
    <p:sldLayoutId id="2147486814" r:id="rId6"/>
    <p:sldLayoutId id="2147486815" r:id="rId7"/>
    <p:sldLayoutId id="2147486816" r:id="rId8"/>
    <p:sldLayoutId id="2147486817" r:id="rId9"/>
    <p:sldLayoutId id="2147486818" r:id="rId10"/>
    <p:sldLayoutId id="2147486819" r:id="rId11"/>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2pPr>
      <a:lvl3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3pPr>
      <a:lvl4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4pPr>
      <a:lvl5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5pPr>
      <a:lvl6pPr marL="457200" algn="ctr" rtl="0" fontAlgn="base">
        <a:spcBef>
          <a:spcPct val="0"/>
        </a:spcBef>
        <a:spcAft>
          <a:spcPct val="0"/>
        </a:spcAft>
        <a:defRPr kumimoji="1" sz="4400">
          <a:solidFill>
            <a:schemeClr val="tx2"/>
          </a:solidFill>
          <a:latin typeface="Arial" pitchFamily="34" charset="0"/>
          <a:ea typeface="新細明體" pitchFamily="18" charset="-120"/>
        </a:defRPr>
      </a:lvl6pPr>
      <a:lvl7pPr marL="914400" algn="ctr" rtl="0" fontAlgn="base">
        <a:spcBef>
          <a:spcPct val="0"/>
        </a:spcBef>
        <a:spcAft>
          <a:spcPct val="0"/>
        </a:spcAft>
        <a:defRPr kumimoji="1" sz="4400">
          <a:solidFill>
            <a:schemeClr val="tx2"/>
          </a:solidFill>
          <a:latin typeface="Arial" pitchFamily="34" charset="0"/>
          <a:ea typeface="新細明體" pitchFamily="18" charset="-120"/>
        </a:defRPr>
      </a:lvl7pPr>
      <a:lvl8pPr marL="1371600" algn="ctr" rtl="0" fontAlgn="base">
        <a:spcBef>
          <a:spcPct val="0"/>
        </a:spcBef>
        <a:spcAft>
          <a:spcPct val="0"/>
        </a:spcAft>
        <a:defRPr kumimoji="1" sz="4400">
          <a:solidFill>
            <a:schemeClr val="tx2"/>
          </a:solidFill>
          <a:latin typeface="Arial" pitchFamily="34" charset="0"/>
          <a:ea typeface="新細明體" pitchFamily="18" charset="-120"/>
        </a:defRPr>
      </a:lvl8pPr>
      <a:lvl9pPr marL="1828800" algn="ctr" rtl="0" fontAlgn="base">
        <a:spcBef>
          <a:spcPct val="0"/>
        </a:spcBef>
        <a:spcAft>
          <a:spcPct val="0"/>
        </a:spcAft>
        <a:defRPr kumimoji="1" sz="4400">
          <a:solidFill>
            <a:schemeClr val="tx2"/>
          </a:solidFill>
          <a:latin typeface="Arial" pitchFamily="34"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34" r:id="rId1"/>
    <p:sldLayoutId id="2147486835" r:id="rId2"/>
    <p:sldLayoutId id="2147486836" r:id="rId3"/>
    <p:sldLayoutId id="2147486837" r:id="rId4"/>
    <p:sldLayoutId id="2147486838" r:id="rId5"/>
    <p:sldLayoutId id="2147486839" r:id="rId6"/>
    <p:sldLayoutId id="2147486840" r:id="rId7"/>
    <p:sldLayoutId id="2147486841" r:id="rId8"/>
    <p:sldLayoutId id="2147486842" r:id="rId9"/>
    <p:sldLayoutId id="2147486843" r:id="rId10"/>
    <p:sldLayoutId id="2147486844" r:id="rId11"/>
    <p:sldLayoutId id="2147486847" r:id="rId12"/>
    <p:sldLayoutId id="2147486860" r:id="rId13"/>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49" r:id="rId1"/>
    <p:sldLayoutId id="2147486850" r:id="rId2"/>
    <p:sldLayoutId id="2147486851" r:id="rId3"/>
    <p:sldLayoutId id="2147486852" r:id="rId4"/>
    <p:sldLayoutId id="2147486853" r:id="rId5"/>
    <p:sldLayoutId id="2147486854" r:id="rId6"/>
    <p:sldLayoutId id="2147486855" r:id="rId7"/>
    <p:sldLayoutId id="2147486856" r:id="rId8"/>
    <p:sldLayoutId id="2147486857" r:id="rId9"/>
    <p:sldLayoutId id="2147486858" r:id="rId10"/>
    <p:sldLayoutId id="21474868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Box 3"/>
          <p:cNvSpPr txBox="1">
            <a:spLocks noChangeArrowheads="1"/>
          </p:cNvSpPr>
          <p:nvPr/>
        </p:nvSpPr>
        <p:spPr bwMode="auto">
          <a:xfrm>
            <a:off x="-540568" y="2780928"/>
            <a:ext cx="6732240" cy="1323439"/>
          </a:xfrm>
          <a:prstGeom prst="rect">
            <a:avLst/>
          </a:prstGeom>
          <a:noFill/>
          <a:ln w="9525">
            <a:noFill/>
            <a:miter lim="800000"/>
            <a:headEnd/>
            <a:tailEnd/>
          </a:ln>
        </p:spPr>
        <p:txBody>
          <a:bodyPr wrap="square">
            <a:spAutoFit/>
          </a:bodyPr>
          <a:lstStyle/>
          <a:p>
            <a:pPr algn="ctr"/>
            <a:r>
              <a:rPr lang="en-US" altLang="zh-TW" sz="4000" b="1" dirty="0" smtClean="0">
                <a:solidFill>
                  <a:srgbClr val="0606D8"/>
                </a:solidFill>
                <a:latin typeface="Times New Roman" pitchFamily="18" charset="0"/>
                <a:ea typeface="標楷體" pitchFamily="65" charset="-120"/>
                <a:cs typeface="Times New Roman" pitchFamily="18" charset="0"/>
              </a:rPr>
              <a:t>2023</a:t>
            </a:r>
            <a:r>
              <a:rPr lang="zh-TW" altLang="en-US" sz="4000" b="1" dirty="0" smtClean="0">
                <a:solidFill>
                  <a:srgbClr val="0606D8"/>
                </a:solidFill>
                <a:latin typeface="Times New Roman" pitchFamily="18" charset="0"/>
                <a:ea typeface="標楷體" pitchFamily="65" charset="-120"/>
                <a:cs typeface="Times New Roman" pitchFamily="18" charset="0"/>
              </a:rPr>
              <a:t> </a:t>
            </a:r>
            <a:r>
              <a:rPr lang="en-US" altLang="zh-TW" sz="4000" b="1" dirty="0" smtClean="0">
                <a:solidFill>
                  <a:srgbClr val="0606D8"/>
                </a:solidFill>
                <a:latin typeface="Times New Roman" pitchFamily="18" charset="0"/>
                <a:ea typeface="標楷體" pitchFamily="65" charset="-120"/>
                <a:cs typeface="Times New Roman" pitchFamily="18" charset="0"/>
              </a:rPr>
              <a:t>Third Quarter </a:t>
            </a:r>
          </a:p>
          <a:p>
            <a:pPr algn="ctr"/>
            <a:r>
              <a:rPr lang="en-US" altLang="zh-TW" sz="4000" b="1" dirty="0" smtClean="0">
                <a:solidFill>
                  <a:srgbClr val="0606D8"/>
                </a:solidFill>
                <a:latin typeface="Times New Roman" pitchFamily="18" charset="0"/>
                <a:ea typeface="標楷體" pitchFamily="65" charset="-120"/>
                <a:cs typeface="Times New Roman" pitchFamily="18" charset="0"/>
              </a:rPr>
              <a:t>Investor Conference</a:t>
            </a:r>
            <a:endParaRPr lang="zh-CN" altLang="en-US" sz="4000" b="1" dirty="0" smtClean="0">
              <a:solidFill>
                <a:srgbClr val="0606D8"/>
              </a:solidFill>
              <a:latin typeface="Times New Roman" pitchFamily="18" charset="0"/>
              <a:ea typeface="標楷體" pitchFamily="65" charset="-120"/>
              <a:cs typeface="Times New Roman" pitchFamily="18" charset="0"/>
            </a:endParaRPr>
          </a:p>
        </p:txBody>
      </p:sp>
      <p:pic>
        <p:nvPicPr>
          <p:cNvPr id="40963"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115888"/>
            <a:ext cx="6516688" cy="1587500"/>
          </a:xfrm>
          <a:prstGeom prst="rect">
            <a:avLst/>
          </a:prstGeom>
          <a:noFill/>
          <a:ln w="9525">
            <a:noFill/>
            <a:miter lim="800000"/>
            <a:headEnd/>
            <a:tailEnd/>
          </a:ln>
        </p:spPr>
      </p:pic>
      <p:sp>
        <p:nvSpPr>
          <p:cNvPr id="40964" name="TextBox 3"/>
          <p:cNvSpPr txBox="1">
            <a:spLocks noChangeArrowheads="1"/>
          </p:cNvSpPr>
          <p:nvPr/>
        </p:nvSpPr>
        <p:spPr bwMode="auto">
          <a:xfrm>
            <a:off x="395536" y="5373216"/>
            <a:ext cx="6011863" cy="523875"/>
          </a:xfrm>
          <a:prstGeom prst="rect">
            <a:avLst/>
          </a:prstGeom>
          <a:noFill/>
          <a:ln w="9525">
            <a:noFill/>
            <a:miter lim="800000"/>
            <a:headEnd/>
            <a:tailEnd/>
          </a:ln>
        </p:spPr>
        <p:txBody>
          <a:bodyPr>
            <a:spAutoFit/>
          </a:bodyPr>
          <a:lstStyle/>
          <a:p>
            <a:pPr algn="ctr"/>
            <a:r>
              <a:rPr lang="en-US" altLang="zh-TW" sz="2800" b="1" dirty="0" smtClean="0">
                <a:solidFill>
                  <a:srgbClr val="0606D8"/>
                </a:solidFill>
                <a:latin typeface="Times New Roman" pitchFamily="18" charset="0"/>
                <a:ea typeface="標楷體" pitchFamily="65" charset="-120"/>
                <a:cs typeface="Times New Roman" pitchFamily="18" charset="0"/>
              </a:rPr>
              <a:t>Security Code: </a:t>
            </a:r>
            <a:r>
              <a:rPr lang="en-US" altLang="zh-TW" sz="2800" b="1" dirty="0">
                <a:solidFill>
                  <a:srgbClr val="0606D8"/>
                </a:solidFill>
                <a:latin typeface="Times New Roman" pitchFamily="18" charset="0"/>
                <a:ea typeface="標楷體" pitchFamily="65" charset="-120"/>
                <a:cs typeface="Times New Roman" pitchFamily="18" charset="0"/>
              </a:rPr>
              <a:t>2420</a:t>
            </a:r>
            <a:endParaRPr lang="zh-CN" altLang="en-US" sz="2800" b="1" dirty="0">
              <a:solidFill>
                <a:srgbClr val="0606D8"/>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827584" y="1700808"/>
            <a:ext cx="7992888" cy="1631216"/>
          </a:xfrm>
          <a:prstGeom prst="rect">
            <a:avLst/>
          </a:prstGeom>
        </p:spPr>
        <p:txBody>
          <a:bodyPr wrap="square">
            <a:spAutoFit/>
          </a:bodyPr>
          <a:lstStyle/>
          <a:p>
            <a:endParaRPr lang="zh-TW" altLang="en-US" sz="2000" dirty="0" smtClean="0">
              <a:latin typeface="Times New Roman" pitchFamily="18" charset="0"/>
              <a:ea typeface="標楷體" pitchFamily="65" charset="-120"/>
              <a:cs typeface="Times New Roman" pitchFamily="18" charset="0"/>
            </a:endParaRPr>
          </a:p>
          <a:p>
            <a:r>
              <a:rPr lang="en-US" altLang="zh-TW" sz="2000" dirty="0" smtClean="0">
                <a:latin typeface="Times New Roman" pitchFamily="18" charset="0"/>
                <a:ea typeface="標楷體" pitchFamily="65" charset="-120"/>
                <a:cs typeface="Times New Roman" pitchFamily="18" charset="0"/>
              </a:rPr>
              <a:t>No representation or warranty express or implied, is or will be made in or in relation to, and no responsibility or liability is or will be accepted by the Company as to, the accuracy or completeness of the information and any liability therefore is hereby expressly disclaimed. </a:t>
            </a:r>
            <a:endParaRPr lang="zh-TW" altLang="en-US" sz="2000" dirty="0">
              <a:latin typeface="Times New Roman" pitchFamily="18" charset="0"/>
              <a:ea typeface="標楷體" pitchFamily="65" charset="-120"/>
              <a:cs typeface="Times New Roman" pitchFamily="18" charset="0"/>
            </a:endParaRPr>
          </a:p>
        </p:txBody>
      </p:sp>
      <p:sp>
        <p:nvSpPr>
          <p:cNvPr id="8" name="矩形 7"/>
          <p:cNvSpPr/>
          <p:nvPr/>
        </p:nvSpPr>
        <p:spPr>
          <a:xfrm>
            <a:off x="2267744" y="332656"/>
            <a:ext cx="4572000" cy="584775"/>
          </a:xfrm>
          <a:prstGeom prst="rect">
            <a:avLst/>
          </a:prstGeom>
        </p:spPr>
        <p:txBody>
          <a:bodyPr>
            <a:spAutoFit/>
          </a:bodyPr>
          <a:lstStyle/>
          <a:p>
            <a:pPr algn="ctr"/>
            <a:r>
              <a:rPr lang="en-US" altLang="zh-TW" sz="3200" b="1" dirty="0" smtClean="0">
                <a:latin typeface="Times New Roman" pitchFamily="18" charset="0"/>
                <a:ea typeface="標楷體" pitchFamily="65" charset="-120"/>
                <a:cs typeface="Times New Roman" pitchFamily="18" charset="0"/>
              </a:rPr>
              <a:t>Disclaimer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矩形 2"/>
          <p:cNvSpPr>
            <a:spLocks noChangeArrowheads="1"/>
          </p:cNvSpPr>
          <p:nvPr/>
        </p:nvSpPr>
        <p:spPr bwMode="auto">
          <a:xfrm>
            <a:off x="1619672" y="476672"/>
            <a:ext cx="6365782" cy="523220"/>
          </a:xfrm>
          <a:prstGeom prst="rect">
            <a:avLst/>
          </a:prstGeom>
          <a:noFill/>
          <a:ln w="9525">
            <a:noFill/>
            <a:miter lim="800000"/>
            <a:headEnd/>
            <a:tailEnd/>
          </a:ln>
        </p:spPr>
        <p:txBody>
          <a:bodyPr wrap="non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Operating performance for 2023</a:t>
            </a:r>
            <a:r>
              <a:rPr lang="zh-TW" altLang="en-US" sz="2800" b="1" dirty="0" smtClean="0">
                <a:solidFill>
                  <a:schemeClr val="accent1">
                    <a:lumMod val="75000"/>
                  </a:schemeClr>
                </a:solidFill>
                <a:latin typeface="Times New Roman" pitchFamily="18" charset="0"/>
                <a:ea typeface="標楷體" pitchFamily="65" charset="-120"/>
                <a:cs typeface="Times New Roman" pitchFamily="18" charset="0"/>
              </a:rPr>
              <a:t>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Q1~Q3</a:t>
            </a:r>
          </a:p>
        </p:txBody>
      </p:sp>
      <p:graphicFrame>
        <p:nvGraphicFramePr>
          <p:cNvPr id="7" name="表格 6"/>
          <p:cNvGraphicFramePr>
            <a:graphicFrameLocks noGrp="1"/>
          </p:cNvGraphicFramePr>
          <p:nvPr>
            <p:extLst>
              <p:ext uri="{D42A27DB-BD31-4B8C-83A1-F6EECF244321}">
                <p14:modId xmlns:p14="http://schemas.microsoft.com/office/powerpoint/2010/main" val="845187636"/>
              </p:ext>
            </p:extLst>
          </p:nvPr>
        </p:nvGraphicFramePr>
        <p:xfrm>
          <a:off x="467544" y="1628801"/>
          <a:ext cx="8194983" cy="4461980"/>
        </p:xfrm>
        <a:graphic>
          <a:graphicData uri="http://schemas.openxmlformats.org/drawingml/2006/table">
            <a:tbl>
              <a:tblPr/>
              <a:tblGrid>
                <a:gridCol w="3744416"/>
                <a:gridCol w="977596"/>
                <a:gridCol w="822604"/>
                <a:gridCol w="72008"/>
                <a:gridCol w="994192"/>
                <a:gridCol w="799110"/>
                <a:gridCol w="72646"/>
                <a:gridCol w="712411"/>
              </a:tblGrid>
              <a:tr h="570756">
                <a:tc rowSpan="2">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Unit</a:t>
                      </a:r>
                      <a:r>
                        <a:rPr lang="en-US" sz="1400" b="0" i="0" u="none" strike="noStrike" dirty="0">
                          <a:solidFill>
                            <a:srgbClr val="000000"/>
                          </a:solidFill>
                          <a:latin typeface="Times New Roman" pitchFamily="18" charset="0"/>
                          <a:ea typeface="標楷體" pitchFamily="65" charset="-120"/>
                          <a:cs typeface="Times New Roman" pitchFamily="18" charset="0"/>
                        </a:rPr>
                        <a:t>: NTD Thousand</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2023</a:t>
                      </a: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Q1~Q3</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400" b="0" i="0" u="none" strike="noStrike">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2022</a:t>
                      </a: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Q1~Q3</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EEF3"/>
                    </a:solidFill>
                  </a:tcPr>
                </a:tc>
                <a:tc>
                  <a:txBody>
                    <a:bodyPr/>
                    <a:lstStyle/>
                    <a:p>
                      <a:pPr algn="ctr" fontAlgn="ctr"/>
                      <a:r>
                        <a:rPr lang="en-US" sz="1400" b="0" i="0" u="none" strike="noStrike" dirty="0" err="1" smtClean="0">
                          <a:solidFill>
                            <a:srgbClr val="000000"/>
                          </a:solidFill>
                          <a:latin typeface="Times New Roman" pitchFamily="18" charset="0"/>
                          <a:ea typeface="標楷體" pitchFamily="65" charset="-120"/>
                          <a:cs typeface="Times New Roman" pitchFamily="18" charset="0"/>
                        </a:rPr>
                        <a:t>YoY</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89224">
                <a:tc vMerge="1">
                  <a:txBody>
                    <a:bodyPr/>
                    <a:lstStyle/>
                    <a:p>
                      <a:endParaRPr lang="zh-TW" altLang="en-US"/>
                    </a:p>
                  </a:txBody>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400" b="0" i="0" u="none" strike="noStrike">
                          <a:solidFill>
                            <a:srgbClr val="000000"/>
                          </a:solidFill>
                          <a:latin typeface="Times New Roman" pitchFamily="18" charset="0"/>
                          <a:ea typeface="標楷體" pitchFamily="65" charset="-120"/>
                          <a:cs typeface="Times New Roman" pitchFamily="18" charset="0"/>
                        </a:rPr>
                        <a:t>%</a:t>
                      </a:r>
                    </a:p>
                  </a:txBody>
                  <a:tcPr marL="5797" marR="5797" marT="579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EEF3"/>
                    </a:solidFill>
                  </a:tcPr>
                </a:tc>
                <a:tc>
                  <a:txBody>
                    <a:bodyPr/>
                    <a:lstStyle/>
                    <a:p>
                      <a:pPr algn="ctr" fontAlgn="ctr"/>
                      <a:r>
                        <a:rPr lang="en-US" altLang="zh-TW" sz="1400" b="0" i="0" u="none" strike="noStrike">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Sales </a:t>
                      </a:r>
                      <a:r>
                        <a:rPr lang="en-US" sz="1400" b="0" i="0" u="none" strike="noStrike" dirty="0">
                          <a:solidFill>
                            <a:srgbClr val="000000"/>
                          </a:solidFill>
                          <a:latin typeface="Times New Roman" pitchFamily="18" charset="0"/>
                          <a:ea typeface="標楷體" pitchFamily="65" charset="-120"/>
                          <a:cs typeface="Times New Roman" pitchFamily="18" charset="0"/>
                        </a:rPr>
                        <a:t>revenue</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rtl="0" fontAlgn="ctr"/>
                      <a:r>
                        <a:rPr lang="en-US" altLang="zh-TW" sz="1400" b="0" i="0" u="none" strike="noStrike" dirty="0" smtClean="0">
                          <a:solidFill>
                            <a:srgbClr val="000000"/>
                          </a:solidFill>
                          <a:latin typeface="Times New Roman"/>
                        </a:rPr>
                        <a:t>1,623,015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a:solidFill>
                            <a:srgbClr val="000000"/>
                          </a:solidFill>
                          <a:latin typeface="Times New Roman"/>
                        </a:rPr>
                        <a:t>100.00%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2,057,066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a:solidFill>
                            <a:srgbClr val="000000"/>
                          </a:solidFill>
                          <a:latin typeface="Times New Roman"/>
                        </a:rPr>
                        <a:t>100.00%</a:t>
                      </a:r>
                    </a:p>
                  </a:txBody>
                  <a:tcPr marL="7620" marR="7620" marT="7620"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altLang="zh-TW" sz="1400" b="0" i="0" u="none" strike="noStrike" dirty="0" smtClean="0">
                          <a:solidFill>
                            <a:srgbClr val="000000"/>
                          </a:solidFill>
                          <a:latin typeface="Times New Roman"/>
                        </a:rPr>
                        <a:t>-21.10%</a:t>
                      </a:r>
                      <a:endParaRPr lang="en-US" altLang="zh-TW" sz="1400" b="0" i="0" u="none" strike="noStrike" dirty="0">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Gross </a:t>
                      </a:r>
                      <a:r>
                        <a:rPr lang="en-US" sz="1400" b="0" i="0" u="none" strike="noStrike" dirty="0">
                          <a:solidFill>
                            <a:srgbClr val="000000"/>
                          </a:solidFill>
                          <a:latin typeface="Times New Roman" pitchFamily="18" charset="0"/>
                          <a:ea typeface="標楷體" pitchFamily="65" charset="-120"/>
                          <a:cs typeface="Times New Roman" pitchFamily="18" charset="0"/>
                        </a:rPr>
                        <a:t>profit from operation</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691,358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42.60%</a:t>
                      </a:r>
                      <a:endParaRPr lang="en-US" altLang="zh-TW" sz="14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857,137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41.67%</a:t>
                      </a:r>
                      <a:endParaRPr lang="en-US" altLang="zh-TW" sz="1400" b="0" i="0" u="none" strike="noStrike" dirty="0">
                        <a:solidFill>
                          <a:srgbClr val="000000"/>
                        </a:solidFill>
                        <a:latin typeface="Times New Roman"/>
                      </a:endParaRP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dirty="0" smtClean="0">
                          <a:solidFill>
                            <a:srgbClr val="000000"/>
                          </a:solidFill>
                          <a:latin typeface="Times New Roman"/>
                        </a:rPr>
                        <a:t>-19.34%</a:t>
                      </a:r>
                      <a:endParaRPr lang="en-US" altLang="zh-TW" sz="1400" b="0" i="0" u="none" strike="noStrike" dirty="0">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Operating </a:t>
                      </a:r>
                      <a:r>
                        <a:rPr lang="en-US" sz="1400" b="0" i="0" u="none" strike="noStrike" dirty="0">
                          <a:solidFill>
                            <a:srgbClr val="000000"/>
                          </a:solidFill>
                          <a:latin typeface="Times New Roman" pitchFamily="18" charset="0"/>
                          <a:ea typeface="標楷體" pitchFamily="65" charset="-120"/>
                          <a:cs typeface="Times New Roman" pitchFamily="18" charset="0"/>
                        </a:rPr>
                        <a:t>expenses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280,141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17.26%</a:t>
                      </a:r>
                      <a:endParaRPr lang="en-US" altLang="zh-TW" sz="14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308,141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14.98%</a:t>
                      </a:r>
                      <a:endParaRPr lang="en-US" altLang="zh-TW" sz="1400" b="0" i="0" u="none" strike="noStrike" dirty="0">
                        <a:solidFill>
                          <a:srgbClr val="000000"/>
                        </a:solidFill>
                        <a:latin typeface="Times New Roman"/>
                      </a:endParaRP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dirty="0" smtClean="0">
                          <a:solidFill>
                            <a:srgbClr val="000000"/>
                          </a:solidFill>
                          <a:latin typeface="Times New Roman"/>
                        </a:rPr>
                        <a:t>-9.09%</a:t>
                      </a:r>
                      <a:endParaRPr lang="en-US" altLang="zh-TW" sz="1400" b="0" i="0" u="none" strike="noStrike" dirty="0">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Net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411,217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25.34%</a:t>
                      </a:r>
                      <a:endParaRPr lang="en-US" altLang="zh-TW" sz="14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548,996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26.69%</a:t>
                      </a:r>
                      <a:endParaRPr lang="en-US" altLang="zh-TW" sz="1400" b="0" i="0" u="none" strike="noStrike" dirty="0">
                        <a:solidFill>
                          <a:srgbClr val="000000"/>
                        </a:solidFill>
                        <a:latin typeface="Times New Roman"/>
                      </a:endParaRP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dirty="0" smtClean="0">
                          <a:solidFill>
                            <a:srgbClr val="000000"/>
                          </a:solidFill>
                          <a:latin typeface="Times New Roman"/>
                        </a:rPr>
                        <a:t>-25.10%</a:t>
                      </a:r>
                      <a:endParaRPr lang="en-US" altLang="zh-TW" sz="1400" b="0" i="0" u="none" strike="noStrike" dirty="0">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Non-operating </a:t>
                      </a:r>
                      <a:r>
                        <a:rPr lang="en-US" sz="1400" b="0" i="0" u="none" strike="noStrike" dirty="0">
                          <a:solidFill>
                            <a:srgbClr val="000000"/>
                          </a:solidFill>
                          <a:latin typeface="Times New Roman" pitchFamily="18" charset="0"/>
                          <a:ea typeface="標楷體" pitchFamily="65" charset="-120"/>
                          <a:cs typeface="Times New Roman" pitchFamily="18" charset="0"/>
                        </a:rPr>
                        <a:t>income and expenses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137,138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8.45%</a:t>
                      </a:r>
                      <a:endParaRPr lang="en-US" altLang="zh-TW" sz="14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139,676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6.79%</a:t>
                      </a:r>
                      <a:endParaRPr lang="en-US" altLang="zh-TW" sz="1400" b="0" i="0" u="none" strike="noStrike" dirty="0">
                        <a:solidFill>
                          <a:srgbClr val="000000"/>
                        </a:solidFill>
                        <a:latin typeface="Times New Roman"/>
                      </a:endParaRP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dirty="0" smtClean="0">
                          <a:solidFill>
                            <a:srgbClr val="000000"/>
                          </a:solidFill>
                          <a:latin typeface="Times New Roman"/>
                        </a:rPr>
                        <a:t>-1.82%</a:t>
                      </a:r>
                      <a:endParaRPr lang="en-US" altLang="zh-TW" sz="1400" b="0" i="0" u="none" strike="noStrike" dirty="0">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 before tax</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548,355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33.79%</a:t>
                      </a:r>
                      <a:endParaRPr lang="en-US" altLang="zh-TW" sz="14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688,672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33.48%</a:t>
                      </a:r>
                      <a:endParaRPr lang="en-US" altLang="zh-TW" sz="1400" b="0" i="0" u="none" strike="noStrike" dirty="0">
                        <a:solidFill>
                          <a:srgbClr val="000000"/>
                        </a:solidFill>
                        <a:latin typeface="Times New Roman"/>
                      </a:endParaRP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dirty="0" smtClean="0">
                          <a:solidFill>
                            <a:srgbClr val="000000"/>
                          </a:solidFill>
                          <a:latin typeface="Times New Roman"/>
                        </a:rPr>
                        <a:t>-20.38%</a:t>
                      </a:r>
                      <a:endParaRPr lang="en-US" altLang="zh-TW" sz="1400" b="0" i="0" u="none" strike="noStrike" dirty="0">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 after tax</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435,614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26.84%</a:t>
                      </a:r>
                      <a:endParaRPr lang="en-US" altLang="zh-TW" sz="14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536,583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26.08%</a:t>
                      </a:r>
                      <a:endParaRPr lang="en-US" altLang="zh-TW" sz="1400" b="0" i="0" u="none" strike="noStrike" dirty="0">
                        <a:solidFill>
                          <a:srgbClr val="000000"/>
                        </a:solidFill>
                        <a:latin typeface="Times New Roman"/>
                      </a:endParaRP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dirty="0" smtClean="0">
                          <a:solidFill>
                            <a:srgbClr val="000000"/>
                          </a:solidFill>
                          <a:latin typeface="Times New Roman"/>
                        </a:rPr>
                        <a:t>-18.82%</a:t>
                      </a:r>
                      <a:endParaRPr lang="en-US" altLang="zh-TW" sz="1400" b="0" i="0" u="none" strike="noStrike" dirty="0">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baseline="0" dirty="0" smtClean="0">
                          <a:solidFill>
                            <a:srgbClr val="0070C0"/>
                          </a:solidFill>
                          <a:latin typeface="Times New Roman" pitchFamily="18" charset="0"/>
                          <a:ea typeface="標楷體" pitchFamily="65" charset="-120"/>
                          <a:cs typeface="Times New Roman" pitchFamily="18" charset="0"/>
                        </a:rPr>
                        <a:t>      </a:t>
                      </a:r>
                      <a:r>
                        <a:rPr lang="en-US" sz="1400" b="0" i="0" u="none" strike="noStrike" dirty="0" smtClean="0">
                          <a:solidFill>
                            <a:srgbClr val="0070C0"/>
                          </a:solidFill>
                          <a:latin typeface="Times New Roman" pitchFamily="18" charset="0"/>
                          <a:ea typeface="標楷體" pitchFamily="65" charset="-120"/>
                          <a:cs typeface="Times New Roman" pitchFamily="18" charset="0"/>
                        </a:rPr>
                        <a:t>Profit </a:t>
                      </a:r>
                      <a:r>
                        <a:rPr lang="en-US" sz="1400" b="0" i="0" u="none" strike="noStrike" dirty="0">
                          <a:solidFill>
                            <a:srgbClr val="0070C0"/>
                          </a:solidFill>
                          <a:latin typeface="Times New Roman" pitchFamily="18" charset="0"/>
                          <a:ea typeface="標楷體" pitchFamily="65" charset="-120"/>
                          <a:cs typeface="Times New Roman" pitchFamily="18" charset="0"/>
                        </a:rPr>
                        <a:t>attributable to owners of the company</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437,902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26.98%</a:t>
                      </a:r>
                      <a:endParaRPr lang="en-US" altLang="zh-TW" sz="14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dirty="0" smtClean="0">
                          <a:solidFill>
                            <a:srgbClr val="000000"/>
                          </a:solidFill>
                          <a:latin typeface="Times New Roman"/>
                        </a:rPr>
                        <a:t>534,838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smtClean="0">
                          <a:solidFill>
                            <a:srgbClr val="000000"/>
                          </a:solidFill>
                          <a:latin typeface="Times New Roman"/>
                        </a:rPr>
                        <a:t>26.00%</a:t>
                      </a:r>
                      <a:endParaRPr lang="en-US" altLang="zh-TW" sz="1400" b="0" i="0" u="none" strike="noStrike" dirty="0">
                        <a:solidFill>
                          <a:srgbClr val="000000"/>
                        </a:solidFill>
                        <a:latin typeface="Times New Roman"/>
                      </a:endParaRP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dirty="0" smtClean="0">
                          <a:solidFill>
                            <a:srgbClr val="000000"/>
                          </a:solidFill>
                          <a:latin typeface="Times New Roman"/>
                        </a:rPr>
                        <a:t>-18.12%</a:t>
                      </a:r>
                      <a:endParaRPr lang="en-US" altLang="zh-TW" sz="1400" b="0" i="0" u="none" strike="noStrike" dirty="0">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EPS </a:t>
                      </a:r>
                      <a:r>
                        <a:rPr lang="en-US" sz="1400" b="0" i="0" u="none" strike="noStrike" dirty="0">
                          <a:solidFill>
                            <a:srgbClr val="000000"/>
                          </a:solidFill>
                          <a:latin typeface="Times New Roman" pitchFamily="18" charset="0"/>
                          <a:ea typeface="標楷體" pitchFamily="65" charset="-120"/>
                          <a:cs typeface="Times New Roman" pitchFamily="18" charset="0"/>
                        </a:rPr>
                        <a:t>(Dollars)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0" fontAlgn="ctr"/>
                      <a:r>
                        <a:rPr lang="en-US" altLang="zh-TW" sz="1400" b="0" i="0" u="none" strike="noStrike" dirty="0" smtClean="0">
                          <a:solidFill>
                            <a:srgbClr val="000000"/>
                          </a:solidFill>
                          <a:latin typeface="Times New Roman"/>
                        </a:rPr>
                        <a:t>2.87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dirty="0">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0" fontAlgn="ctr"/>
                      <a:r>
                        <a:rPr lang="en-US" altLang="zh-TW" sz="1400" b="0" i="0" u="none" strike="noStrike" smtClean="0">
                          <a:solidFill>
                            <a:srgbClr val="000000"/>
                          </a:solidFill>
                          <a:latin typeface="Times New Roman"/>
                        </a:rPr>
                        <a:t>3.50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a:noFill/>
                    </a:lnL>
                    <a:lnR w="12700" cap="flat" cmpd="sng" algn="ctr">
                      <a:no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1400" b="0" i="0" u="none" strike="noStrike" dirty="0">
                          <a:solidFill>
                            <a:srgbClr val="000000"/>
                          </a:solidFill>
                          <a:latin typeface="Times New Roman"/>
                        </a:rPr>
                        <a:t>　</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67348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5904656" cy="1384995"/>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Operating performance for 2023 Q3</a:t>
            </a:r>
          </a:p>
          <a:p>
            <a:endParaRPr lang="en-US" altLang="zh-TW" sz="2800" b="1" dirty="0" smtClean="0">
              <a:solidFill>
                <a:srgbClr val="0606D8"/>
              </a:solidFill>
              <a:latin typeface="Times New Roman" pitchFamily="18" charset="0"/>
              <a:ea typeface="標楷體" pitchFamily="65" charset="-120"/>
              <a:cs typeface="Times New Roman" pitchFamily="18" charset="0"/>
            </a:endParaRPr>
          </a:p>
          <a:p>
            <a:endParaRPr lang="zh-TW" altLang="en-US" sz="2800" b="1" dirty="0">
              <a:solidFill>
                <a:srgbClr val="0606D8"/>
              </a:solidFill>
              <a:latin typeface="標楷體" pitchFamily="65" charset="-120"/>
              <a:ea typeface="標楷體" pitchFamily="65" charset="-120"/>
            </a:endParaRPr>
          </a:p>
        </p:txBody>
      </p:sp>
      <p:graphicFrame>
        <p:nvGraphicFramePr>
          <p:cNvPr id="6" name="表格 5"/>
          <p:cNvGraphicFramePr>
            <a:graphicFrameLocks noGrp="1"/>
          </p:cNvGraphicFramePr>
          <p:nvPr>
            <p:extLst>
              <p:ext uri="{D42A27DB-BD31-4B8C-83A1-F6EECF244321}">
                <p14:modId xmlns:p14="http://schemas.microsoft.com/office/powerpoint/2010/main" val="1265585644"/>
              </p:ext>
            </p:extLst>
          </p:nvPr>
        </p:nvGraphicFramePr>
        <p:xfrm>
          <a:off x="179512" y="1547428"/>
          <a:ext cx="8784976" cy="4378172"/>
        </p:xfrm>
        <a:graphic>
          <a:graphicData uri="http://schemas.openxmlformats.org/drawingml/2006/table">
            <a:tbl>
              <a:tblPr/>
              <a:tblGrid>
                <a:gridCol w="3312367"/>
                <a:gridCol w="648072"/>
                <a:gridCol w="720080"/>
                <a:gridCol w="72008"/>
                <a:gridCol w="648073"/>
                <a:gridCol w="648072"/>
                <a:gridCol w="72008"/>
                <a:gridCol w="648072"/>
                <a:gridCol w="72008"/>
                <a:gridCol w="720080"/>
                <a:gridCol w="576064"/>
                <a:gridCol w="72008"/>
                <a:gridCol w="576064"/>
              </a:tblGrid>
              <a:tr h="532424">
                <a:tc rowSpan="2">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Unit</a:t>
                      </a:r>
                      <a:r>
                        <a:rPr lang="en-US" sz="1300" b="0" i="0" u="none" strike="noStrike" dirty="0">
                          <a:solidFill>
                            <a:srgbClr val="000000"/>
                          </a:solidFill>
                          <a:latin typeface="Times New Roman" pitchFamily="18" charset="0"/>
                          <a:ea typeface="標楷體" pitchFamily="65" charset="-120"/>
                          <a:cs typeface="Times New Roman" pitchFamily="18" charset="0"/>
                        </a:rPr>
                        <a:t>: NTD Thousand</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23</a:t>
                      </a:r>
                      <a:r>
                        <a:rPr lang="fr-FR" sz="1300" b="0" i="0" u="none" strike="noStrike" dirty="0" smtClean="0">
                          <a:solidFill>
                            <a:srgbClr val="000000"/>
                          </a:solidFill>
                          <a:latin typeface="Times New Roman" pitchFamily="18" charset="0"/>
                          <a:ea typeface="標楷體" pitchFamily="65" charset="-120"/>
                          <a:cs typeface="Times New Roman" pitchFamily="18" charset="0"/>
                        </a:rPr>
                        <a:t> Q</a:t>
                      </a:r>
                      <a:r>
                        <a:rPr lang="en-US" sz="1300" b="0" i="0" u="none" strike="noStrike" dirty="0" smtClean="0">
                          <a:solidFill>
                            <a:srgbClr val="000000"/>
                          </a:solidFill>
                          <a:latin typeface="Times New Roman" pitchFamily="18" charset="0"/>
                          <a:ea typeface="標楷體" pitchFamily="65" charset="-120"/>
                          <a:cs typeface="Times New Roman" pitchFamily="18" charset="0"/>
                        </a:rPr>
                        <a:t>3</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23</a:t>
                      </a: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2</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3</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56365">
                <a:tc vMerge="1">
                  <a:txBody>
                    <a:bodyPr/>
                    <a:lstStyle/>
                    <a:p>
                      <a:endParaRPr lang="zh-TW" altLang="en-US"/>
                    </a:p>
                  </a:txBody>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Sales </a:t>
                      </a:r>
                      <a:r>
                        <a:rPr lang="en-US" sz="1300" b="0" i="0" u="none" strike="noStrike" dirty="0">
                          <a:solidFill>
                            <a:srgbClr val="000000"/>
                          </a:solidFill>
                          <a:latin typeface="Times New Roman" pitchFamily="18" charset="0"/>
                          <a:ea typeface="標楷體" pitchFamily="65" charset="-120"/>
                          <a:cs typeface="Times New Roman" pitchFamily="18" charset="0"/>
                        </a:rPr>
                        <a:t>revenue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dirty="0" smtClean="0">
                          <a:solidFill>
                            <a:srgbClr val="000000"/>
                          </a:solidFill>
                          <a:latin typeface="Times New Roman"/>
                        </a:rPr>
                        <a:t>530,045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100.00%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537,739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dirty="0">
                          <a:solidFill>
                            <a:srgbClr val="000000"/>
                          </a:solidFill>
                          <a:latin typeface="Times New Roman"/>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dirty="0" smtClean="0">
                          <a:solidFill>
                            <a:srgbClr val="000000"/>
                          </a:solidFill>
                          <a:latin typeface="Times New Roman"/>
                        </a:rPr>
                        <a:t>-1.43%</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688,540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dirty="0" smtClean="0">
                          <a:solidFill>
                            <a:srgbClr val="000000"/>
                          </a:solidFill>
                          <a:latin typeface="Times New Roman"/>
                        </a:rPr>
                        <a:t>-23.02%</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Gross </a:t>
                      </a:r>
                      <a:r>
                        <a:rPr lang="en-US" sz="1300" b="0" i="0" u="none" strike="noStrike" dirty="0">
                          <a:solidFill>
                            <a:srgbClr val="000000"/>
                          </a:solidFill>
                          <a:latin typeface="Times New Roman" pitchFamily="18" charset="0"/>
                          <a:ea typeface="標楷體" pitchFamily="65" charset="-120"/>
                          <a:cs typeface="Times New Roman" pitchFamily="18" charset="0"/>
                        </a:rPr>
                        <a:t>profit from operation</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238,658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45.03%</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231,533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43.06%</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3.08%</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302,326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43.91%</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-21.06%</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Operating </a:t>
                      </a:r>
                      <a:r>
                        <a:rPr lang="en-US" sz="1300" b="0" i="0" u="none" strike="noStrike" dirty="0">
                          <a:solidFill>
                            <a:srgbClr val="000000"/>
                          </a:solidFill>
                          <a:latin typeface="Times New Roman" pitchFamily="18" charset="0"/>
                          <a:ea typeface="標楷體" pitchFamily="65" charset="-120"/>
                          <a:cs typeface="Times New Roman" pitchFamily="18" charset="0"/>
                        </a:rPr>
                        <a:t>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91,937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17.35%</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98,785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18.37%</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-6.93%</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95,634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13.89%</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-3.87%</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Net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146,721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27.68%</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132,748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24.69%</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10.53%</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206,692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30.02%</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-29.01%</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412407">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Non-operating </a:t>
                      </a:r>
                      <a:r>
                        <a:rPr lang="en-US" sz="1300" b="0" i="0" u="none" strike="noStrike" dirty="0">
                          <a:solidFill>
                            <a:srgbClr val="000000"/>
                          </a:solidFill>
                          <a:latin typeface="Times New Roman" pitchFamily="18" charset="0"/>
                          <a:ea typeface="標楷體" pitchFamily="65" charset="-120"/>
                          <a:cs typeface="Times New Roman" pitchFamily="18" charset="0"/>
                        </a:rPr>
                        <a:t>income and 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48,973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9.24%</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54,450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10.13%</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-10.06%</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54,527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7.92%</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-10.19%</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before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195,694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36.92%</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187,198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34.81%</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4.54%</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261,219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37.94%</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-25.08%</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after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157,552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29.72%</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146,698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27.28%</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7.40%</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204,055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29.64%</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-22.79%</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70C0"/>
                          </a:solidFill>
                          <a:latin typeface="Times New Roman" pitchFamily="18" charset="0"/>
                          <a:ea typeface="標楷體" pitchFamily="65" charset="-120"/>
                          <a:cs typeface="Times New Roman" pitchFamily="18" charset="0"/>
                        </a:rPr>
                        <a:t>      </a:t>
                      </a:r>
                      <a:r>
                        <a:rPr lang="en-US" sz="1300" b="0" i="0" u="none" strike="noStrike" dirty="0" smtClean="0">
                          <a:solidFill>
                            <a:srgbClr val="0070C0"/>
                          </a:solidFill>
                          <a:latin typeface="Times New Roman" pitchFamily="18" charset="0"/>
                          <a:ea typeface="標楷體" pitchFamily="65" charset="-120"/>
                          <a:cs typeface="Times New Roman" pitchFamily="18" charset="0"/>
                        </a:rPr>
                        <a:t>Profit </a:t>
                      </a:r>
                      <a:r>
                        <a:rPr lang="en-US" sz="1300" b="0" i="0" u="none" strike="noStrike" dirty="0">
                          <a:solidFill>
                            <a:srgbClr val="0070C0"/>
                          </a:solidFill>
                          <a:latin typeface="Times New Roman" pitchFamily="18" charset="0"/>
                          <a:ea typeface="標楷體" pitchFamily="65" charset="-120"/>
                          <a:cs typeface="Times New Roman" pitchFamily="18" charset="0"/>
                        </a:rPr>
                        <a:t>attributable to owners of the company</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158,238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29.85%</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147,978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27.52%</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6.93%</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smtClean="0">
                          <a:solidFill>
                            <a:srgbClr val="000000"/>
                          </a:solidFill>
                          <a:latin typeface="Times New Roman"/>
                        </a:rPr>
                        <a:t>202,900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29.47%</a:t>
                      </a:r>
                      <a:endParaRPr lang="en-US" altLang="zh-TW"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smtClean="0">
                          <a:solidFill>
                            <a:srgbClr val="000000"/>
                          </a:solidFill>
                          <a:latin typeface="Times New Roman"/>
                        </a:rPr>
                        <a:t>-22.01%</a:t>
                      </a: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EPS </a:t>
                      </a:r>
                      <a:r>
                        <a:rPr lang="en-US" sz="1300" b="0" i="0" u="none" strike="noStrike" dirty="0">
                          <a:solidFill>
                            <a:srgbClr val="000000"/>
                          </a:solidFill>
                          <a:latin typeface="Times New Roman" pitchFamily="18" charset="0"/>
                          <a:ea typeface="標楷體" pitchFamily="65" charset="-120"/>
                          <a:cs typeface="Times New Roman" pitchFamily="18" charset="0"/>
                        </a:rPr>
                        <a:t>(Dollars)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dirty="0" smtClean="0">
                          <a:solidFill>
                            <a:srgbClr val="000000"/>
                          </a:solidFill>
                          <a:latin typeface="Times New Roman"/>
                        </a:rPr>
                        <a:t>1.04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dirty="0" smtClean="0">
                          <a:solidFill>
                            <a:srgbClr val="000000"/>
                          </a:solidFill>
                          <a:latin typeface="Times New Roman"/>
                        </a:rPr>
                        <a:t>0.97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dirty="0" smtClean="0">
                          <a:solidFill>
                            <a:srgbClr val="000000"/>
                          </a:solidFill>
                          <a:latin typeface="Times New Roman"/>
                        </a:rPr>
                        <a:t>1.33 </a:t>
                      </a:r>
                      <a:endParaRPr lang="en-US" altLang="zh-TW"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094322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7416824" cy="87716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Non-operating income and expenses</a:t>
            </a:r>
          </a:p>
          <a:p>
            <a:endParaRPr lang="zh-TW" altLang="en-US" sz="23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1417680810"/>
              </p:ext>
            </p:extLst>
          </p:nvPr>
        </p:nvGraphicFramePr>
        <p:xfrm>
          <a:off x="323529" y="1628801"/>
          <a:ext cx="8542837" cy="4464494"/>
        </p:xfrm>
        <a:graphic>
          <a:graphicData uri="http://schemas.openxmlformats.org/drawingml/2006/table">
            <a:tbl>
              <a:tblPr/>
              <a:tblGrid>
                <a:gridCol w="3872999"/>
                <a:gridCol w="1075833"/>
                <a:gridCol w="87020"/>
                <a:gridCol w="932389"/>
                <a:gridCol w="87020"/>
                <a:gridCol w="1219277"/>
                <a:gridCol w="87020"/>
                <a:gridCol w="1181279"/>
              </a:tblGrid>
              <a:tr h="538864">
                <a:tc rowSpan="2">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Unit</a:t>
                      </a:r>
                      <a:r>
                        <a:rPr lang="en-US" sz="1600" b="0" i="0" u="none" strike="noStrike" dirty="0">
                          <a:solidFill>
                            <a:srgbClr val="000000"/>
                          </a:solidFill>
                          <a:latin typeface="Times New Roman" pitchFamily="18" charset="0"/>
                          <a:ea typeface="標楷體" pitchFamily="65" charset="-120"/>
                          <a:cs typeface="Times New Roman" pitchFamily="18" charset="0"/>
                        </a:rPr>
                        <a:t>: NTD Thousand</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23</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sz="1600" b="0" i="0" u="none" strike="noStrike" dirty="0" smtClean="0">
                          <a:solidFill>
                            <a:srgbClr val="000000"/>
                          </a:solidFill>
                          <a:latin typeface="Times New Roman" pitchFamily="18" charset="0"/>
                          <a:ea typeface="標楷體" pitchFamily="65" charset="-120"/>
                          <a:cs typeface="Times New Roman" pitchFamily="18" charset="0"/>
                        </a:rPr>
                        <a:t>3</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dirty="0">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sz="1600" b="0" i="0" u="none" strike="noStrike" dirty="0" smtClean="0">
                          <a:solidFill>
                            <a:srgbClr val="000000"/>
                          </a:solidFill>
                          <a:latin typeface="Times New Roman" pitchFamily="18" charset="0"/>
                          <a:ea typeface="標楷體" pitchFamily="65" charset="-120"/>
                          <a:cs typeface="Times New Roman" pitchFamily="18" charset="0"/>
                        </a:rPr>
                        <a:t>3</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pt-B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23</a:t>
                      </a: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Q1~Q3</a:t>
                      </a:r>
                      <a:endParaRPr lang="pt-B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dirty="0">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pt-BR" altLang="zh-TW"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Q1~Q3</a:t>
                      </a:r>
                      <a:endParaRPr lang="pt-BR" altLang="zh-TW"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61884">
                <a:tc vMerge="1">
                  <a:txBody>
                    <a:bodyPr/>
                    <a:lstStyle/>
                    <a:p>
                      <a:endParaRPr lang="zh-TW" altLang="en-US"/>
                    </a:p>
                  </a:txBody>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endParaRPr lang="en-US"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577291">
                <a:tc>
                  <a:txBody>
                    <a:bodyPr/>
                    <a:lstStyle/>
                    <a:p>
                      <a:pPr algn="l" fontAlgn="ct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Interest </a:t>
                      </a:r>
                      <a:r>
                        <a:rPr lang="en-US" sz="1600" b="0" i="0" u="none" strike="noStrike" dirty="0">
                          <a:solidFill>
                            <a:srgbClr val="000000"/>
                          </a:solidFill>
                          <a:latin typeface="Times New Roman" pitchFamily="18" charset="0"/>
                          <a:ea typeface="標楷體" pitchFamily="65" charset="-120"/>
                          <a:cs typeface="Times New Roman" pitchFamily="18" charset="0"/>
                        </a:rPr>
                        <a:t>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600" b="0" i="0" u="none" strike="noStrike" dirty="0" smtClean="0">
                          <a:solidFill>
                            <a:srgbClr val="000000"/>
                          </a:solidFill>
                          <a:latin typeface="Times New Roman"/>
                        </a:rPr>
                        <a:t>3,081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1,153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12,754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2,612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577291">
                <a:tc>
                  <a:txBody>
                    <a:bodyPr/>
                    <a:lstStyle/>
                    <a:p>
                      <a:pPr algn="l" fontAlgn="ct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Other </a:t>
                      </a:r>
                      <a:r>
                        <a:rPr lang="en-US" sz="1600" b="0" i="0" u="none" strike="noStrike" dirty="0">
                          <a:solidFill>
                            <a:srgbClr val="000000"/>
                          </a:solidFill>
                          <a:latin typeface="Times New Roman" pitchFamily="18" charset="0"/>
                          <a:ea typeface="標楷體" pitchFamily="65" charset="-120"/>
                          <a:cs typeface="Times New Roman" pitchFamily="18" charset="0"/>
                        </a:rPr>
                        <a:t>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37,999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31,505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112,034</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101,013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Other </a:t>
                      </a:r>
                      <a:r>
                        <a:rPr lang="en-US" sz="1600" b="0" i="0" u="none" strike="noStrike" dirty="0">
                          <a:solidFill>
                            <a:srgbClr val="000000"/>
                          </a:solidFill>
                          <a:latin typeface="Times New Roman" pitchFamily="18" charset="0"/>
                          <a:ea typeface="標楷體" pitchFamily="65" charset="-120"/>
                          <a:cs typeface="Times New Roman" pitchFamily="18" charset="0"/>
                        </a:rPr>
                        <a:t>gains (losses)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(610)</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a:t>
                      </a:r>
                      <a:r>
                        <a:rPr lang="en-US" altLang="zh-TW" sz="1600" b="0" i="0" u="none" strike="noStrike" dirty="0" smtClean="0">
                          <a:solidFill>
                            <a:srgbClr val="000000"/>
                          </a:solidFill>
                          <a:latin typeface="Times New Roman"/>
                        </a:rPr>
                        <a:t>12)</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a:t>
                      </a:r>
                      <a:r>
                        <a:rPr lang="en-US" altLang="zh-TW" sz="1600" b="0" i="0" u="none" strike="noStrike" dirty="0" smtClean="0">
                          <a:solidFill>
                            <a:srgbClr val="000000"/>
                          </a:solidFill>
                          <a:latin typeface="Times New Roman"/>
                        </a:rPr>
                        <a:t>245)</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(3,995)</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Foreign </a:t>
                      </a:r>
                      <a:r>
                        <a:rPr lang="en-US" sz="1600" b="0" i="0" u="none" strike="noStrike" dirty="0">
                          <a:solidFill>
                            <a:srgbClr val="000000"/>
                          </a:solidFill>
                          <a:latin typeface="Times New Roman" pitchFamily="18" charset="0"/>
                          <a:ea typeface="標楷體" pitchFamily="65" charset="-120"/>
                          <a:cs typeface="Times New Roman" pitchFamily="18" charset="0"/>
                        </a:rPr>
                        <a:t>exchange gains (losses)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14,517</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26,836</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29,991</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53,170</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Financial </a:t>
                      </a:r>
                      <a:r>
                        <a:rPr lang="en-US" sz="1600" b="0" i="0" u="none" strike="noStrike" dirty="0">
                          <a:solidFill>
                            <a:srgbClr val="000000"/>
                          </a:solidFill>
                          <a:latin typeface="Times New Roman" pitchFamily="18" charset="0"/>
                          <a:ea typeface="標楷體" pitchFamily="65" charset="-120"/>
                          <a:cs typeface="Times New Roman" pitchFamily="18" charset="0"/>
                        </a:rPr>
                        <a:t>costs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smtClean="0">
                          <a:solidFill>
                            <a:srgbClr val="000000"/>
                          </a:solidFill>
                          <a:latin typeface="Times New Roman"/>
                        </a:rPr>
                        <a:t>(6,014)</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a:t>
                      </a:r>
                      <a:r>
                        <a:rPr lang="en-US" altLang="zh-TW" sz="1600" b="0" i="0" u="none" strike="noStrike" dirty="0" smtClean="0">
                          <a:solidFill>
                            <a:srgbClr val="000000"/>
                          </a:solidFill>
                          <a:latin typeface="Times New Roman"/>
                        </a:rPr>
                        <a:t>4,955)</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a:t>
                      </a:r>
                      <a:r>
                        <a:rPr lang="en-US" altLang="zh-TW" sz="1600" b="0" i="0" u="none" strike="noStrike" dirty="0" smtClean="0">
                          <a:solidFill>
                            <a:srgbClr val="000000"/>
                          </a:solidFill>
                          <a:latin typeface="Times New Roman"/>
                        </a:rPr>
                        <a:t>17,396)</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a:t>
                      </a:r>
                      <a:r>
                        <a:rPr lang="en-US" altLang="zh-TW" sz="1600" b="0" i="0" u="none" strike="noStrike" dirty="0" smtClean="0">
                          <a:solidFill>
                            <a:srgbClr val="000000"/>
                          </a:solidFill>
                          <a:latin typeface="Times New Roman"/>
                        </a:rPr>
                        <a:t>13,124)</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en-US" sz="1600" b="1" i="0" u="none" strike="noStrike" dirty="0" smtClean="0">
                          <a:solidFill>
                            <a:srgbClr val="000000"/>
                          </a:solidFill>
                          <a:latin typeface="Times New Roman" pitchFamily="18" charset="0"/>
                          <a:ea typeface="標楷體" pitchFamily="65" charset="-120"/>
                          <a:cs typeface="Times New Roman" pitchFamily="18" charset="0"/>
                        </a:rPr>
                        <a:t>Total </a:t>
                      </a:r>
                      <a:r>
                        <a:rPr lang="en-US" sz="1600" b="1" i="0" u="none" strike="noStrike" dirty="0">
                          <a:solidFill>
                            <a:srgbClr val="000000"/>
                          </a:solidFill>
                          <a:latin typeface="Times New Roman" pitchFamily="18" charset="0"/>
                          <a:ea typeface="標楷體" pitchFamily="65" charset="-120"/>
                          <a:cs typeface="Times New Roman" pitchFamily="18" charset="0"/>
                        </a:rPr>
                        <a:t>of non-operating income and </a:t>
                      </a:r>
                      <a:r>
                        <a:rPr lang="en-US" sz="1600" b="1" i="0" u="none" strike="noStrike" dirty="0" smtClean="0">
                          <a:solidFill>
                            <a:srgbClr val="000000"/>
                          </a:solidFill>
                          <a:latin typeface="Times New Roman" pitchFamily="18" charset="0"/>
                          <a:ea typeface="標楷體" pitchFamily="65" charset="-120"/>
                          <a:cs typeface="Times New Roman" pitchFamily="18" charset="0"/>
                        </a:rPr>
                        <a:t>expenses</a:t>
                      </a:r>
                      <a:endParaRPr lang="en-US" sz="1600" b="1"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smtClean="0">
                          <a:solidFill>
                            <a:srgbClr val="000000"/>
                          </a:solidFill>
                          <a:latin typeface="Times New Roman"/>
                        </a:rPr>
                        <a:t>48,973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smtClean="0">
                          <a:solidFill>
                            <a:srgbClr val="000000"/>
                          </a:solidFill>
                          <a:latin typeface="Times New Roman"/>
                        </a:rPr>
                        <a:t>54,527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smtClean="0">
                          <a:solidFill>
                            <a:srgbClr val="000000"/>
                          </a:solidFill>
                          <a:latin typeface="Times New Roman"/>
                        </a:rPr>
                        <a:t>137,138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smtClean="0">
                          <a:solidFill>
                            <a:srgbClr val="000000"/>
                          </a:solidFill>
                          <a:latin typeface="Times New Roman"/>
                        </a:rPr>
                        <a:t>139,676 </a:t>
                      </a:r>
                      <a:endParaRPr lang="en-US" altLang="zh-TW"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16586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475656" y="548680"/>
            <a:ext cx="7200800" cy="113877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Consolidated Statement of Financial Position</a:t>
            </a:r>
          </a:p>
          <a:p>
            <a:endParaRPr lang="en-US" altLang="zh-TW" sz="2000" b="1" dirty="0" smtClean="0">
              <a:solidFill>
                <a:srgbClr val="0606D8"/>
              </a:solidFill>
              <a:latin typeface="標楷體" pitchFamily="65" charset="-120"/>
              <a:ea typeface="標楷體" pitchFamily="65" charset="-120"/>
            </a:endParaRPr>
          </a:p>
          <a:p>
            <a:endParaRPr lang="zh-TW" altLang="en-US" sz="20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2587551169"/>
              </p:ext>
            </p:extLst>
          </p:nvPr>
        </p:nvGraphicFramePr>
        <p:xfrm>
          <a:off x="755576" y="1412776"/>
          <a:ext cx="7704857" cy="4824172"/>
        </p:xfrm>
        <a:graphic>
          <a:graphicData uri="http://schemas.openxmlformats.org/drawingml/2006/table">
            <a:tbl>
              <a:tblPr/>
              <a:tblGrid>
                <a:gridCol w="3189305"/>
                <a:gridCol w="1405189"/>
                <a:gridCol w="94732"/>
                <a:gridCol w="1515710"/>
                <a:gridCol w="94732"/>
                <a:gridCol w="1405189"/>
              </a:tblGrid>
              <a:tr h="422676">
                <a:tc rowSpan="2">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Unit</a:t>
                      </a:r>
                      <a:r>
                        <a:rPr lang="en-US" sz="1400" b="0" i="0" u="none" strike="noStrike" dirty="0">
                          <a:solidFill>
                            <a:srgbClr val="000000"/>
                          </a:solidFill>
                          <a:latin typeface="Times New Roman" pitchFamily="18" charset="0"/>
                          <a:ea typeface="標楷體" pitchFamily="65" charset="-120"/>
                          <a:cs typeface="Times New Roman" pitchFamily="18" charset="0"/>
                        </a:rPr>
                        <a:t>: NTD Thousand</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2023/9/30</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2022/12/31</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2022/9/30</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62300">
                <a:tc vMerge="1">
                  <a:txBody>
                    <a:bodyPr/>
                    <a:lstStyle/>
                    <a:p>
                      <a:endParaRPr lang="zh-TW" altLang="en-US"/>
                    </a:p>
                  </a:txBody>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Cash</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smtClean="0">
                          <a:solidFill>
                            <a:srgbClr val="000000"/>
                          </a:solidFill>
                          <a:latin typeface="Times New Roman"/>
                        </a:rPr>
                        <a:t>739,344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719,386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543,557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39196">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Accounts </a:t>
                      </a:r>
                      <a:r>
                        <a:rPr lang="en-US" sz="1400" b="0" i="0" u="none" strike="noStrike" dirty="0">
                          <a:solidFill>
                            <a:srgbClr val="000000"/>
                          </a:solidFill>
                          <a:latin typeface="Times New Roman" pitchFamily="18" charset="0"/>
                          <a:ea typeface="標楷體" pitchFamily="65" charset="-120"/>
                          <a:cs typeface="Times New Roman" pitchFamily="18" charset="0"/>
                        </a:rPr>
                        <a:t>receivable</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285,691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370,964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444,453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Inventories</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654,403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889,267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939,528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Other </a:t>
                      </a:r>
                      <a:r>
                        <a:rPr lang="en-US" sz="1400" b="0" i="0" u="none" strike="noStrike" dirty="0">
                          <a:solidFill>
                            <a:srgbClr val="000000"/>
                          </a:solidFill>
                          <a:latin typeface="Times New Roman" pitchFamily="18" charset="0"/>
                          <a:ea typeface="標楷體" pitchFamily="65" charset="-120"/>
                          <a:cs typeface="Times New Roman" pitchFamily="18" charset="0"/>
                        </a:rPr>
                        <a:t>current 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189,091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148,129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162,850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3,417,067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3,459,253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3,481,615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1"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1" i="0" u="none" strike="noStrike" dirty="0" smtClean="0">
                          <a:solidFill>
                            <a:srgbClr val="000000"/>
                          </a:solidFill>
                          <a:latin typeface="Times New Roman" pitchFamily="18" charset="0"/>
                          <a:ea typeface="標楷體" pitchFamily="65" charset="-120"/>
                          <a:cs typeface="Times New Roman" pitchFamily="18" charset="0"/>
                        </a:rPr>
                        <a:t>Total </a:t>
                      </a:r>
                      <a:r>
                        <a:rPr lang="en-US" sz="1400" b="1"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5,285,596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5,586,999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5,572,003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Accounts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payable</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144,334</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263,342</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350,524</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baseline="0" dirty="0" smtClean="0">
                          <a:solidFill>
                            <a:srgbClr val="000000"/>
                          </a:solidFill>
                          <a:latin typeface="Times New Roman" pitchFamily="18" charset="0"/>
                          <a:ea typeface="標楷體" pitchFamily="65" charset="-120"/>
                          <a:cs typeface="Times New Roman" pitchFamily="18" charset="0"/>
                        </a:rPr>
                        <a:t>Other c</a:t>
                      </a:r>
                      <a:r>
                        <a:rPr lang="en-US" sz="1400" b="0" i="0" u="none" strike="noStrike" dirty="0" smtClean="0">
                          <a:solidFill>
                            <a:srgbClr val="000000"/>
                          </a:solidFill>
                          <a:latin typeface="Times New Roman" pitchFamily="18" charset="0"/>
                          <a:ea typeface="標楷體" pitchFamily="65" charset="-120"/>
                          <a:cs typeface="Times New Roman" pitchFamily="18" charset="0"/>
                        </a:rPr>
                        <a:t>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409,233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475,825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484,132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1,111,446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1,150,817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1,174,989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1,665,013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1,889,984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smtClean="0">
                          <a:solidFill>
                            <a:srgbClr val="000000"/>
                          </a:solidFill>
                          <a:latin typeface="Times New Roman"/>
                        </a:rPr>
                        <a:t>2,009,645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equity</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dirty="0" smtClean="0">
                          <a:solidFill>
                            <a:srgbClr val="000000"/>
                          </a:solidFill>
                          <a:latin typeface="Times New Roman"/>
                        </a:rPr>
                        <a:t>3,620,583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dirty="0">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a:solidFill>
                            <a:srgbClr val="000000"/>
                          </a:solidFill>
                          <a:latin typeface="Times New Roman"/>
                        </a:rPr>
                        <a:t>3,697,015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dirty="0" smtClean="0">
                          <a:solidFill>
                            <a:srgbClr val="000000"/>
                          </a:solidFill>
                          <a:latin typeface="Times New Roman"/>
                        </a:rPr>
                        <a:t>3,562,358 </a:t>
                      </a:r>
                      <a:endParaRPr lang="en-US" altLang="zh-TW"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547664" y="620688"/>
            <a:ext cx="6912768" cy="1077218"/>
          </a:xfrm>
          <a:prstGeom prst="rect">
            <a:avLst/>
          </a:prstGeom>
          <a:noFill/>
          <a:ln w="9525">
            <a:noFill/>
            <a:miter lim="800000"/>
            <a:headEnd/>
            <a:tailEnd/>
          </a:ln>
        </p:spPr>
        <p:txBody>
          <a:bodyPr wrap="square">
            <a:spAutoFit/>
          </a:bodyPr>
          <a:lstStyle/>
          <a:p>
            <a:r>
              <a:rPr lang="en-US" altLang="zh-TW" b="1" dirty="0" smtClean="0">
                <a:solidFill>
                  <a:schemeClr val="accent1">
                    <a:lumMod val="75000"/>
                  </a:schemeClr>
                </a:solidFill>
                <a:latin typeface="Times New Roman" pitchFamily="18" charset="0"/>
                <a:ea typeface="標楷體" pitchFamily="65" charset="-120"/>
                <a:cs typeface="Times New Roman" pitchFamily="18" charset="0"/>
              </a:rPr>
              <a:t>Contribution Ratio for Consolidated Sales Revenue</a:t>
            </a:r>
          </a:p>
          <a:p>
            <a:endParaRPr lang="zh-TW" altLang="en-US" sz="4000" b="1" dirty="0">
              <a:solidFill>
                <a:srgbClr val="0606D8"/>
              </a:solidFill>
              <a:latin typeface="標楷體" pitchFamily="65" charset="-120"/>
              <a:ea typeface="標楷體" pitchFamily="65" charset="-120"/>
            </a:endParaRPr>
          </a:p>
        </p:txBody>
      </p:sp>
      <p:graphicFrame>
        <p:nvGraphicFramePr>
          <p:cNvPr id="6" name="圖表 5"/>
          <p:cNvGraphicFramePr>
            <a:graphicFrameLocks/>
          </p:cNvGraphicFramePr>
          <p:nvPr>
            <p:extLst>
              <p:ext uri="{D42A27DB-BD31-4B8C-83A1-F6EECF244321}">
                <p14:modId xmlns:p14="http://schemas.microsoft.com/office/powerpoint/2010/main" val="166156470"/>
              </p:ext>
            </p:extLst>
          </p:nvPr>
        </p:nvGraphicFramePr>
        <p:xfrm>
          <a:off x="611560" y="1697906"/>
          <a:ext cx="7920880" cy="42484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996952"/>
            <a:ext cx="5796136" cy="923330"/>
          </a:xfrm>
          <a:prstGeom prst="rect">
            <a:avLst/>
          </a:prstGeom>
          <a:noFill/>
        </p:spPr>
        <p:txBody>
          <a:bodyPr>
            <a:spAutoFit/>
          </a:bodyPr>
          <a:lstStyle/>
          <a:p>
            <a:pPr algn="ctr">
              <a:defRPr/>
            </a:pPr>
            <a:r>
              <a:rPr lang="en-US" altLang="zh-CN"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Q </a:t>
            </a:r>
            <a:r>
              <a:rPr lang="en-US" altLang="zh-CN"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&amp; A</a:t>
            </a:r>
            <a:endParaRPr lang="zh-CN" altLang="en-US"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endParaRPr>
          </a:p>
        </p:txBody>
      </p:sp>
      <p:pic>
        <p:nvPicPr>
          <p:cNvPr id="107524"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0"/>
            <a:ext cx="6516688" cy="1585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24_自訂設計">
  <a:themeElements>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4_自訂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4_自訂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4_自訂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4_自訂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4_自訂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4_自訂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4_自訂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4_自訂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4_自訂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4_自訂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4_自訂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4_自訂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8870</TotalTime>
  <Pages>0</Pages>
  <Words>593</Words>
  <Characters>0</Characters>
  <Application>Microsoft Office PowerPoint</Application>
  <PresentationFormat>如螢幕大小 (4:3)</PresentationFormat>
  <Lines>0</Lines>
  <Paragraphs>289</Paragraphs>
  <Slides>8</Slides>
  <Notes>4</Notes>
  <HiddenSlides>0</HiddenSlides>
  <MMClips>0</MMClips>
  <ScaleCrop>false</ScaleCrop>
  <HeadingPairs>
    <vt:vector size="4" baseType="variant">
      <vt:variant>
        <vt:lpstr>佈景主題</vt:lpstr>
      </vt:variant>
      <vt:variant>
        <vt:i4>3</vt:i4>
      </vt:variant>
      <vt:variant>
        <vt:lpstr>投影片標題</vt:lpstr>
      </vt:variant>
      <vt:variant>
        <vt:i4>8</vt:i4>
      </vt:variant>
    </vt:vector>
  </HeadingPairs>
  <TitlesOfParts>
    <vt:vector size="11" baseType="lpstr">
      <vt:lpstr>24_自訂設計</vt:lpstr>
      <vt:lpstr>自訂設計</vt:lpstr>
      <vt:lpstr>1_自訂設計</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hope</dc:creator>
  <cp:lastModifiedBy>陳玉潔</cp:lastModifiedBy>
  <cp:revision>467</cp:revision>
  <dcterms:modified xsi:type="dcterms:W3CDTF">2023-11-22T02:27:30Z</dcterms:modified>
</cp:coreProperties>
</file>