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07" r:id="rId1"/>
    <p:sldMasterId id="2147483696" r:id="rId2"/>
    <p:sldMasterId id="2147483708" r:id="rId3"/>
  </p:sldMasterIdLst>
  <p:notesMasterIdLst>
    <p:notesMasterId r:id="rId12"/>
  </p:notesMasterIdLst>
  <p:handoutMasterIdLst>
    <p:handoutMasterId r:id="rId13"/>
  </p:handoutMasterIdLst>
  <p:sldIdLst>
    <p:sldId id="482" r:id="rId4"/>
    <p:sldId id="483" r:id="rId5"/>
    <p:sldId id="475" r:id="rId6"/>
    <p:sldId id="476" r:id="rId7"/>
    <p:sldId id="478" r:id="rId8"/>
    <p:sldId id="479" r:id="rId9"/>
    <p:sldId id="477" r:id="rId10"/>
    <p:sldId id="481" r:id="rId11"/>
  </p:sldIdLst>
  <p:sldSz cx="9144000" cy="6858000" type="screen4x3"/>
  <p:notesSz cx="6858000" cy="9144000"/>
  <p:defaultTextStyle>
    <a:defPPr>
      <a:defRPr lang="en-US"/>
    </a:defPPr>
    <a:lvl1pPr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1pPr>
    <a:lvl2pPr marL="4572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2pPr>
    <a:lvl3pPr marL="9144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3pPr>
    <a:lvl4pPr marL="13716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4pPr>
    <a:lvl5pPr marL="18288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5pPr>
    <a:lvl6pPr marL="22860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6pPr>
    <a:lvl7pPr marL="27432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7pPr>
    <a:lvl8pPr marL="32004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8pPr>
    <a:lvl9pPr marL="36576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606D8"/>
    <a:srgbClr val="FFFFFF"/>
    <a:srgbClr val="FF0066"/>
    <a:srgbClr val="0000FF"/>
    <a:srgbClr val="FF3300"/>
    <a:srgbClr val="99CCFF"/>
    <a:srgbClr val="0066FF"/>
    <a:srgbClr val="0174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86410" autoAdjust="0"/>
  </p:normalViewPr>
  <p:slideViewPr>
    <p:cSldViewPr>
      <p:cViewPr>
        <p:scale>
          <a:sx n="100" d="100"/>
          <a:sy n="100" d="100"/>
        </p:scale>
        <p:origin x="-2818" y="-451"/>
      </p:cViewPr>
      <p:guideLst>
        <p:guide orient="horz" pos="2160"/>
        <p:guide pos="2880"/>
      </p:guideLst>
    </p:cSldViewPr>
  </p:slideViewPr>
  <p:outlineViewPr>
    <p:cViewPr>
      <p:scale>
        <a:sx n="33" d="100"/>
        <a:sy n="33" d="100"/>
      </p:scale>
      <p:origin x="211"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3187" y="-82"/>
      </p:cViewPr>
      <p:guideLst>
        <p:guide orient="horz" pos="2880"/>
        <p:guide pos="2159"/>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ay_cheng\Desktop\&#27861;&#35498;&#26371;&#36039;&#26009;\2022\&#26032;&#24040;Q2&#27861;&#35498;&#26371;&#38651;&#23376;&#27284;-2022081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zh-TW"/>
  <c:style val="19"/>
  <c:chart>
    <c:plotArea>
      <c:layout/>
      <c:barChart>
        <c:barDir val="col"/>
        <c:grouping val="stacked"/>
        <c:ser>
          <c:idx val="1"/>
          <c:order val="0"/>
          <c:tx>
            <c:strRef>
              <c:f>各事業處營收佔比!$A$5</c:f>
              <c:strCache>
                <c:ptCount val="1"/>
                <c:pt idx="0">
                  <c:v>SWITCH</c:v>
                </c:pt>
              </c:strCache>
            </c:strRef>
          </c:tx>
          <c:dLbls>
            <c:showVal val="1"/>
          </c:dLbls>
          <c:cat>
            <c:strRef>
              <c:f>各事業處營收佔比!$B$3:$I$3</c:f>
              <c:strCache>
                <c:ptCount val="8"/>
                <c:pt idx="0">
                  <c:v>2020 Q3</c:v>
                </c:pt>
                <c:pt idx="1">
                  <c:v>2020 Q4</c:v>
                </c:pt>
                <c:pt idx="2">
                  <c:v>2021 Q1</c:v>
                </c:pt>
                <c:pt idx="3">
                  <c:v>2021 Q2</c:v>
                </c:pt>
                <c:pt idx="4">
                  <c:v>2021 Q3</c:v>
                </c:pt>
                <c:pt idx="5">
                  <c:v>2021 Q4</c:v>
                </c:pt>
                <c:pt idx="6">
                  <c:v>2022 Q1</c:v>
                </c:pt>
                <c:pt idx="7">
                  <c:v>2022 Q2</c:v>
                </c:pt>
              </c:strCache>
            </c:strRef>
          </c:cat>
          <c:val>
            <c:numRef>
              <c:f>各事業處營收佔比!$B$5:$I$5</c:f>
              <c:numCache>
                <c:formatCode>0.00%</c:formatCode>
                <c:ptCount val="8"/>
                <c:pt idx="0">
                  <c:v>0.40228253371286932</c:v>
                </c:pt>
                <c:pt idx="1">
                  <c:v>0.38395398707495532</c:v>
                </c:pt>
                <c:pt idx="2">
                  <c:v>0.48573271138779028</c:v>
                </c:pt>
                <c:pt idx="3">
                  <c:v>0.4841140055331854</c:v>
                </c:pt>
                <c:pt idx="4">
                  <c:v>0.46212225284352948</c:v>
                </c:pt>
                <c:pt idx="5">
                  <c:v>0.38980004944681379</c:v>
                </c:pt>
                <c:pt idx="6">
                  <c:v>0.40979236036594135</c:v>
                </c:pt>
                <c:pt idx="7">
                  <c:v>0.43070376093956209</c:v>
                </c:pt>
              </c:numCache>
            </c:numRef>
          </c:val>
        </c:ser>
        <c:ser>
          <c:idx val="3"/>
          <c:order val="1"/>
          <c:tx>
            <c:strRef>
              <c:f>各事業處營收佔比!$A$7</c:f>
              <c:strCache>
                <c:ptCount val="1"/>
                <c:pt idx="0">
                  <c:v>PSU</c:v>
                </c:pt>
              </c:strCache>
            </c:strRef>
          </c:tx>
          <c:dLbls>
            <c:showVal val="1"/>
          </c:dLbls>
          <c:cat>
            <c:strRef>
              <c:f>各事業處營收佔比!$B$3:$I$3</c:f>
              <c:strCache>
                <c:ptCount val="8"/>
                <c:pt idx="0">
                  <c:v>2020 Q3</c:v>
                </c:pt>
                <c:pt idx="1">
                  <c:v>2020 Q4</c:v>
                </c:pt>
                <c:pt idx="2">
                  <c:v>2021 Q1</c:v>
                </c:pt>
                <c:pt idx="3">
                  <c:v>2021 Q2</c:v>
                </c:pt>
                <c:pt idx="4">
                  <c:v>2021 Q3</c:v>
                </c:pt>
                <c:pt idx="5">
                  <c:v>2021 Q4</c:v>
                </c:pt>
                <c:pt idx="6">
                  <c:v>2022 Q1</c:v>
                </c:pt>
                <c:pt idx="7">
                  <c:v>2022 Q2</c:v>
                </c:pt>
              </c:strCache>
            </c:strRef>
          </c:cat>
          <c:val>
            <c:numRef>
              <c:f>各事業處營收佔比!$B$7:$I$7</c:f>
              <c:numCache>
                <c:formatCode>0.00%</c:formatCode>
                <c:ptCount val="8"/>
                <c:pt idx="0">
                  <c:v>0.59771746628713074</c:v>
                </c:pt>
                <c:pt idx="1">
                  <c:v>0.61604601292504468</c:v>
                </c:pt>
                <c:pt idx="2">
                  <c:v>0.51426728861220972</c:v>
                </c:pt>
                <c:pt idx="3">
                  <c:v>0.5158859944668146</c:v>
                </c:pt>
                <c:pt idx="4">
                  <c:v>0.53787774715647052</c:v>
                </c:pt>
                <c:pt idx="5">
                  <c:v>0.61019995055318621</c:v>
                </c:pt>
                <c:pt idx="6">
                  <c:v>0.59020763963405865</c:v>
                </c:pt>
                <c:pt idx="7">
                  <c:v>0.56929623906043791</c:v>
                </c:pt>
              </c:numCache>
            </c:numRef>
          </c:val>
        </c:ser>
        <c:overlap val="100"/>
        <c:axId val="190654720"/>
        <c:axId val="190712064"/>
      </c:barChart>
      <c:catAx>
        <c:axId val="190654720"/>
        <c:scaling>
          <c:orientation val="minMax"/>
        </c:scaling>
        <c:axPos val="b"/>
        <c:numFmt formatCode="General" sourceLinked="1"/>
        <c:tickLblPos val="nextTo"/>
        <c:crossAx val="190712064"/>
        <c:crosses val="autoZero"/>
        <c:auto val="1"/>
        <c:lblAlgn val="ctr"/>
        <c:lblOffset val="100"/>
      </c:catAx>
      <c:valAx>
        <c:axId val="190712064"/>
        <c:scaling>
          <c:orientation val="minMax"/>
          <c:max val="1"/>
        </c:scaling>
        <c:axPos val="l"/>
        <c:majorGridlines/>
        <c:numFmt formatCode="0%" sourceLinked="0"/>
        <c:tickLblPos val="nextTo"/>
        <c:crossAx val="190654720"/>
        <c:crosses val="autoZero"/>
        <c:crossBetween val="between"/>
      </c:valAx>
    </c:plotArea>
    <c:legend>
      <c:legendPos val="t"/>
      <c:layout/>
    </c:legend>
    <c:plotVisOnly val="1"/>
  </c:chart>
  <c:txPr>
    <a:bodyPr/>
    <a:lstStyle/>
    <a:p>
      <a:pPr>
        <a:defRPr sz="1200"/>
      </a:pPr>
      <a:endParaRPr lang="zh-TW"/>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b="1" i="0">
                <a:latin typeface="Calibri" pitchFamily="34" charset="0"/>
              </a:defRPr>
            </a:lvl1pPr>
          </a:lstStyle>
          <a:p>
            <a:pPr>
              <a:defRPr/>
            </a:pPr>
            <a:endParaRPr lang="zh-TW" alt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b="1" i="0">
                <a:latin typeface="Calibri" pitchFamily="34" charset="0"/>
              </a:defRPr>
            </a:lvl1pPr>
          </a:lstStyle>
          <a:p>
            <a:pPr>
              <a:defRPr/>
            </a:pPr>
            <a:fld id="{279A7B6D-1A2C-4660-BD05-70DDE92DAE70}" type="datetime1">
              <a:rPr lang="zh-TW" altLang="en-US"/>
              <a:pPr>
                <a:defRPr/>
              </a:pPr>
              <a:t>2022/8/10</a:t>
            </a:fld>
            <a:endParaRPr lang="en-US" altLang="zh-TW"/>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b="1" i="0">
                <a:latin typeface="Calibri" pitchFamily="34" charset="0"/>
              </a:defRPr>
            </a:lvl1pPr>
          </a:lstStyle>
          <a:p>
            <a:pPr>
              <a:defRPr/>
            </a:pPr>
            <a:fld id="{FE9FB9A0-AE75-4E13-BFB0-2BE2E110AE8F}" type="slidenum">
              <a:rPr lang="zh-TW" altLang="en-US"/>
              <a:pPr>
                <a:defRPr/>
              </a:pPr>
              <a:t>‹#›</a:t>
            </a:fld>
            <a:endParaRPr lang="en-US" altLang="zh-TW"/>
          </a:p>
        </p:txBody>
      </p:sp>
      <p:sp>
        <p:nvSpPr>
          <p:cNvPr id="6" name="頁尾版面配置區 5"/>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1" y="0"/>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lgn="r" eaLnBrk="0" hangingPunct="0">
              <a:defRPr sz="1200" b="1" i="0">
                <a:latin typeface="Calibri" pitchFamily="34" charset="0"/>
              </a:defRPr>
            </a:lvl1pPr>
          </a:lstStyle>
          <a:p>
            <a:pPr>
              <a:defRPr/>
            </a:pPr>
            <a:fld id="{B2D9534D-15B0-47CC-9372-A0C959E6F218}" type="datetime1">
              <a:rPr lang="zh-TW" altLang="en-US"/>
              <a:pPr>
                <a:defRPr/>
              </a:pPr>
              <a:t>2022/8/10</a:t>
            </a:fld>
            <a:endParaRPr lang="en-US" altLang="zh-TW"/>
          </a:p>
        </p:txBody>
      </p:sp>
      <p:sp>
        <p:nvSpPr>
          <p:cNvPr id="1105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3253" name="Rectangle 5"/>
          <p:cNvSpPr>
            <a:spLocks noGrp="1" noChangeArrowheads="1"/>
          </p:cNvSpPr>
          <p:nvPr>
            <p:ph type="body" sz="quarter" idx="3"/>
          </p:nvPr>
        </p:nvSpPr>
        <p:spPr bwMode="auto">
          <a:xfrm>
            <a:off x="685801" y="4343401"/>
            <a:ext cx="5486400" cy="41148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53254" name="Rectangle 6"/>
          <p:cNvSpPr>
            <a:spLocks noGrp="1" noChangeArrowheads="1"/>
          </p:cNvSpPr>
          <p:nvPr>
            <p:ph type="ftr" sz="quarter" idx="4"/>
          </p:nvPr>
        </p:nvSpPr>
        <p:spPr bwMode="auto">
          <a:xfrm>
            <a:off x="1" y="8685213"/>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b"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b" anchorCtr="0" compatLnSpc="1">
            <a:prstTxWarp prst="textNoShape">
              <a:avLst/>
            </a:prstTxWarp>
          </a:bodyPr>
          <a:lstStyle>
            <a:lvl1pPr algn="r" eaLnBrk="0" hangingPunct="0">
              <a:defRPr sz="1200" b="1" i="0">
                <a:latin typeface="Calibri" pitchFamily="34" charset="0"/>
              </a:defRPr>
            </a:lvl1pPr>
          </a:lstStyle>
          <a:p>
            <a:pPr>
              <a:defRPr/>
            </a:pPr>
            <a:fld id="{5CFD62E5-F9D7-41F0-90DE-EB32247BED92}" type="slidenum">
              <a:rPr lang="zh-TW" altLang="en-US"/>
              <a:pPr>
                <a:defRPr/>
              </a:pPr>
              <a:t>‹#›</a:t>
            </a:fld>
            <a:endParaRPr lang="en-US" altLang="zh-TW"/>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1pPr>
    <a:lvl2pPr marL="4572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2pPr>
    <a:lvl3pPr marL="9144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3pPr>
    <a:lvl4pPr marL="13716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4pPr>
    <a:lvl5pPr marL="18288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09572" name="Slide Number Placeholder 3"/>
          <p:cNvSpPr>
            <a:spLocks noGrp="1"/>
          </p:cNvSpPr>
          <p:nvPr>
            <p:ph type="sldNum" sz="quarter" idx="5"/>
          </p:nvPr>
        </p:nvSpPr>
        <p:spPr>
          <a:noFill/>
          <a:ln>
            <a:miter lim="800000"/>
            <a:headEnd/>
            <a:tailEnd/>
          </a:ln>
        </p:spPr>
        <p:txBody>
          <a:bodyPr/>
          <a:lstStyle/>
          <a:p>
            <a:fld id="{9D929108-335C-4D0C-85B2-99AE2D7F4406}" type="slidenum">
              <a:rPr lang="zh-CN" altLang="en-US" smtClean="0"/>
              <a:pPr/>
              <a:t>1</a:t>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CFD62E5-F9D7-41F0-90DE-EB32247BED92}" type="slidenum">
              <a:rPr lang="zh-TW" altLang="en-US" smtClean="0"/>
              <a:pPr>
                <a:defRPr/>
              </a:pPr>
              <a:t>2</a:t>
            </a:fld>
            <a:endParaRPr lang="en-US" altLang="zh-TW"/>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CFD62E5-F9D7-41F0-90DE-EB32247BED92}" type="slidenum">
              <a:rPr lang="zh-TW" altLang="en-US" smtClean="0"/>
              <a:pPr>
                <a:defRPr/>
              </a:pPr>
              <a:t>3</a:t>
            </a:fld>
            <a:endParaRPr lang="en-US" altLang="zh-TW"/>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34148" name="Slide Number Placeholder 3"/>
          <p:cNvSpPr>
            <a:spLocks noGrp="1"/>
          </p:cNvSpPr>
          <p:nvPr>
            <p:ph type="sldNum" sz="quarter" idx="5"/>
          </p:nvPr>
        </p:nvSpPr>
        <p:spPr>
          <a:noFill/>
          <a:ln>
            <a:miter lim="800000"/>
            <a:headEnd/>
            <a:tailEnd/>
          </a:ln>
        </p:spPr>
        <p:txBody>
          <a:bodyPr/>
          <a:lstStyle/>
          <a:p>
            <a:fld id="{C1CB270F-5B79-486F-978B-A0059726796C}" type="slidenum">
              <a:rPr lang="zh-CN" altLang="en-US" smtClean="0"/>
              <a:pPr/>
              <a:t>8</a:t>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4E81945-F50A-4E18-BF23-91688C859104}" type="datetime1">
              <a:rPr lang="zh-TW" altLang="en-US" smtClean="0"/>
              <a:pPr>
                <a:defRPr/>
              </a:pPr>
              <a:t>2022/8/10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3FB98C61-94C6-4AFB-B8B2-640B9D0897F2}" type="slidenum">
              <a:rPr lang="zh-TW" altLang="en-US"/>
              <a:pPr>
                <a:defRPr/>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8676AB5-4152-4E88-967E-479A55E3AE53}" type="datetime1">
              <a:rPr lang="zh-TW" altLang="en-US" smtClean="0"/>
              <a:pPr>
                <a:defRPr/>
              </a:pPr>
              <a:t>2022/8/10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92B1F58-E843-4226-A9A2-5EAEE8B64261}" type="slidenum">
              <a:rPr lang="zh-TW" altLang="en-US"/>
              <a:pPr>
                <a:defRPr/>
              </a:pPr>
              <a:t>‹#›</a:t>
            </a:fld>
            <a:endParaRPr lang="zh-TW"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6A7B31A-E4EC-4516-8D06-1BDA8BC10764}" type="datetime1">
              <a:rPr lang="zh-TW" altLang="en-US" smtClean="0"/>
              <a:pPr>
                <a:defRPr/>
              </a:pPr>
              <a:t>2022/8/10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DDBFD60-E9E1-4F2B-975C-50A2C79697CE}" type="slidenum">
              <a:rPr lang="zh-TW" altLang="en-US"/>
              <a:pPr>
                <a:defRPr/>
              </a:pPr>
              <a:t>‹#›</a:t>
            </a:fld>
            <a:endParaRPr lang="zh-TW"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F4382D-3985-4297-ABE3-5CE554716AD3}" type="datetime1">
              <a:rPr lang="zh-TW" altLang="en-US" smtClean="0"/>
              <a:pPr>
                <a:defRPr/>
              </a:pPr>
              <a:t>2022/8/10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09060E8-BBFF-4D42-B632-7E8B79A352C0}" type="slidenum">
              <a:rPr lang="zh-TW" altLang="en-US"/>
              <a:pPr>
                <a:defRPr/>
              </a:pPr>
              <a:t>‹#›</a:t>
            </a:fld>
            <a:endParaRPr lang="zh-TW"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C7DF3620-FFCB-4C13-A9D9-4987B0A7EFD4}" type="datetime1">
              <a:rPr lang="zh-TW" altLang="en-US" smtClean="0"/>
              <a:pPr>
                <a:defRPr/>
              </a:pPr>
              <a:t>2022/8/10</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94B87B9-9208-43E4-B8C7-FB3CDB2160E8}" type="slidenum">
              <a:rPr lang="zh-TW" altLang="en-US"/>
              <a:pPr>
                <a:defRPr/>
              </a:pPr>
              <a:t>‹#›</a:t>
            </a:fld>
            <a:endParaRPr lang="zh-TW"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993B091-C43C-4654-8A43-EAA69FF97A23}" type="datetime1">
              <a:rPr lang="zh-TW" altLang="en-US" smtClean="0"/>
              <a:pPr>
                <a:defRPr/>
              </a:pPr>
              <a:t>2022/8/10</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9468193-9D54-4B13-AE35-818C6B3CAEEB}" type="slidenum">
              <a:rPr lang="zh-TW" altLang="en-US"/>
              <a:pPr>
                <a:defRPr/>
              </a:pPr>
              <a:t>‹#›</a:t>
            </a:fld>
            <a:endParaRPr lang="zh-TW"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0955051-D87A-4B11-B579-85A86EF67841}" type="datetime1">
              <a:rPr lang="zh-TW" altLang="en-US" smtClean="0"/>
              <a:pPr>
                <a:defRPr/>
              </a:pPr>
              <a:t>2022/8/10</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6B435E9-0FA4-4910-857E-C736F457A015}" type="slidenum">
              <a:rPr lang="zh-TW" altLang="en-US"/>
              <a:pPr>
                <a:defRPr/>
              </a:pPr>
              <a:t>‹#›</a:t>
            </a:fld>
            <a:endParaRPr lang="zh-TW"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A3B06C1D-B4A6-4A9A-9A75-4E328887BAA4}" type="datetime1">
              <a:rPr lang="zh-TW" altLang="en-US" smtClean="0"/>
              <a:pPr>
                <a:defRPr/>
              </a:pPr>
              <a:t>2022/8/10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4C004169-8151-45CD-B4BF-8630BD14C0BF}"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FFF9FB1-5435-4B32-A580-03E71810E32B}" type="datetime1">
              <a:rPr lang="zh-TW" altLang="en-US" smtClean="0"/>
              <a:pPr>
                <a:defRPr/>
              </a:pPr>
              <a:t>2022/8/10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9157E90-12CC-4B32-9703-E6F4B5451B30}" type="slidenum">
              <a:rPr lang="zh-TW" altLang="en-US"/>
              <a:pPr>
                <a:defRPr/>
              </a:pPr>
              <a:t>‹#›</a:t>
            </a:fld>
            <a:endParaRPr lang="zh-TW"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90314AB-027F-4AE6-B5E8-67BC217122D6}" type="datetime1">
              <a:rPr lang="zh-TW" altLang="en-US" smtClean="0"/>
              <a:pPr>
                <a:defRPr/>
              </a:pPr>
              <a:t>2022/8/10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D3488CDF-8B9F-4CBD-8587-13EC5F1D86E2}" type="slidenum">
              <a:rPr lang="zh-TW" altLang="en-US"/>
              <a:pPr>
                <a:defRPr/>
              </a:pPr>
              <a:t>‹#›</a:t>
            </a:fld>
            <a:endParaRPr lang="zh-TW"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D8651ECE-EB54-41DD-A849-EB2A6FA6B8E7}" type="datetime1">
              <a:rPr lang="zh-TW" altLang="en-US" smtClean="0"/>
              <a:pPr>
                <a:defRPr/>
              </a:pPr>
              <a:t>2022/8/10</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E175E55-4DB3-4DFA-9BDD-90104184910F}" type="slidenum">
              <a:rPr lang="zh-TW" altLang="en-US"/>
              <a:pPr>
                <a:defRPr/>
              </a:pPr>
              <a:t>‹#›</a:t>
            </a:fld>
            <a:endParaRPr lang="zh-TW"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A653D9-3133-432C-9FF5-FAB88D4D3CAE}" type="datetime1">
              <a:rPr lang="zh-TW" altLang="en-US" smtClean="0"/>
              <a:pPr>
                <a:defRPr/>
              </a:pPr>
              <a:t>2022/8/10</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2FE9C0C-D0EC-4FA7-98E2-3BD31ABCB6B9}" type="slidenum">
              <a:rPr lang="zh-TW" altLang="en-US"/>
              <a:pPr>
                <a:defRPr/>
              </a:pPr>
              <a:t>‹#›</a:t>
            </a:fld>
            <a:endParaRPr lang="zh-TW"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2" name="图片 3" descr="bgk1.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5A0DE81-1E08-4663-9772-E3E99199CE4A}" type="datetime1">
              <a:rPr lang="zh-TW" altLang="en-US" smtClean="0"/>
              <a:pPr>
                <a:defRPr/>
              </a:pPr>
              <a:t>2022/8/10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89C36F0-9CBD-403C-8B81-9FC0215A00E4}" type="slidenum">
              <a:rPr lang="zh-TW" altLang="en-US"/>
              <a:pPr>
                <a:defRPr/>
              </a:pPr>
              <a:t>‹#›</a:t>
            </a:fld>
            <a:endParaRPr lang="zh-TW"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2C1F9F6-A957-4247-8233-B5D801F68D70}" type="datetime1">
              <a:rPr lang="zh-TW" altLang="en-US" smtClean="0"/>
              <a:pPr>
                <a:defRPr/>
              </a:pPr>
              <a:t>2022/8/10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CBFC4B5-7054-4C39-95D3-C5F79C7219CB}" type="slidenum">
              <a:rPr lang="zh-TW" altLang="en-US"/>
              <a:pPr>
                <a:defRPr/>
              </a:pPr>
              <a:t>‹#›</a:t>
            </a:fld>
            <a:endParaRPr lang="zh-TW"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A6E1D8A-6864-40E4-B9B2-5E868EAD42D6}" type="datetime1">
              <a:rPr lang="zh-TW" altLang="en-US" smtClean="0"/>
              <a:pPr>
                <a:defRPr/>
              </a:pPr>
              <a:t>2022/8/10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6AA94B6-B161-4077-8C62-FB56ADFB6D25}" type="slidenum">
              <a:rPr lang="zh-TW" altLang="en-US"/>
              <a:pPr>
                <a:defRPr/>
              </a:pPr>
              <a:t>‹#›</a:t>
            </a:fld>
            <a:endParaRPr lang="zh-TW"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841B743-12E6-4EEB-B8DA-76C9DB03BBE2}" type="datetime1">
              <a:rPr lang="zh-TW" altLang="en-US" smtClean="0"/>
              <a:pPr>
                <a:defRPr/>
              </a:pPr>
              <a:t>2022/8/10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4BE7EF2-2AD9-4E80-B492-02B999DB1ED3}" type="slidenum">
              <a:rPr lang="zh-TW" altLang="en-US"/>
              <a:pPr>
                <a:defRPr/>
              </a:pPr>
              <a:t>‹#›</a:t>
            </a:fld>
            <a:endParaRPr lang="zh-TW"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7329605-CE75-40ED-972A-B7ED8CBACD49}" type="datetime1">
              <a:rPr lang="zh-TW" altLang="en-US" smtClean="0"/>
              <a:pPr>
                <a:defRPr/>
              </a:pPr>
              <a:t>2022/8/10</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98808AB-2B60-46DC-80AB-3F4D2C3A64F1}"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B613C9D-48CF-4547-B447-3E61805E3AB6}" type="datetime1">
              <a:rPr lang="zh-TW" altLang="en-US" smtClean="0"/>
              <a:pPr>
                <a:defRPr/>
              </a:pPr>
              <a:t>2022/8/10</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0B40920-B543-4A97-B40A-AB264736C9EF}" type="slidenum">
              <a:rPr lang="zh-TW" altLang="en-US"/>
              <a:pPr>
                <a:defRPr/>
              </a:pPr>
              <a:t>‹#›</a:t>
            </a:fld>
            <a:endParaRPr lang="zh-TW"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F6CC572C-06D3-4002-81DC-700A80DE27EF}" type="datetime1">
              <a:rPr lang="zh-TW" altLang="en-US" smtClean="0"/>
              <a:pPr>
                <a:defRPr/>
              </a:pPr>
              <a:t>2022/8/10</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05788721-EA65-458B-80A1-490201957CDA}" type="slidenum">
              <a:rPr lang="zh-TW" altLang="en-US"/>
              <a:pPr>
                <a:defRPr/>
              </a:pPr>
              <a:t>‹#›</a:t>
            </a:fld>
            <a:endParaRPr lang="zh-TW"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9CD9A74-B8D1-41AC-AC59-E93A097043F2}" type="datetime1">
              <a:rPr lang="zh-TW" altLang="en-US" smtClean="0"/>
              <a:pPr>
                <a:defRPr/>
              </a:pPr>
              <a:t>2022/8/10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54230A1-5CF5-4B16-9767-D9EE282867B0}" type="slidenum">
              <a:rPr lang="zh-TW" altLang="en-US"/>
              <a:pPr>
                <a:defRPr/>
              </a:pPr>
              <a:t>‹#›</a:t>
            </a:fld>
            <a:endParaRPr lang="zh-TW"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5E36AB-7E46-4AF2-B019-1892478550F8}" type="datetime1">
              <a:rPr lang="zh-TW" altLang="en-US" smtClean="0"/>
              <a:pPr>
                <a:defRPr/>
              </a:pPr>
              <a:t>2022/8/10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2554FA46-936B-46D1-A3B0-0D08BF2166DE}" type="slidenum">
              <a:rPr lang="zh-TW" altLang="en-US"/>
              <a:pPr>
                <a:defRPr/>
              </a:pPr>
              <a:t>‹#›</a:t>
            </a:fld>
            <a:endParaRPr lang="zh-TW"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73B2D4C8-A77F-46F1-AC1B-08FA1CA17EA6}" type="datetime1">
              <a:rPr lang="zh-TW" altLang="en-US" smtClean="0"/>
              <a:pPr>
                <a:defRPr/>
              </a:pPr>
              <a:t>2022/8/10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5BAEB7E-E303-4A3D-ABE0-F00D68EC85DF}" type="slidenum">
              <a:rPr lang="zh-TW" altLang="en-US"/>
              <a:pPr>
                <a:defRPr/>
              </a:pPr>
              <a:t>‹#›</a:t>
            </a:fld>
            <a:endParaRPr lang="zh-TW"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4F6A9C2C-76C7-46B5-8C60-9708E919F0C0}" type="datetime1">
              <a:rPr lang="zh-TW" altLang="en-US" smtClean="0"/>
              <a:pPr>
                <a:defRPr/>
              </a:pPr>
              <a:t>2022/8/10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5586C4B-740D-4F98-9CE9-C360E2CD7AEA}"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4.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09" r:id="rId1"/>
    <p:sldLayoutId id="2147486810" r:id="rId2"/>
    <p:sldLayoutId id="2147486811" r:id="rId3"/>
    <p:sldLayoutId id="2147486812" r:id="rId4"/>
    <p:sldLayoutId id="2147486813" r:id="rId5"/>
    <p:sldLayoutId id="2147486814" r:id="rId6"/>
    <p:sldLayoutId id="2147486815" r:id="rId7"/>
    <p:sldLayoutId id="2147486816" r:id="rId8"/>
    <p:sldLayoutId id="2147486817" r:id="rId9"/>
    <p:sldLayoutId id="2147486818" r:id="rId10"/>
    <p:sldLayoutId id="2147486819" r:id="rId11"/>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2pPr>
      <a:lvl3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3pPr>
      <a:lvl4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4pPr>
      <a:lvl5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5pPr>
      <a:lvl6pPr marL="457200" algn="ctr" rtl="0" fontAlgn="base">
        <a:spcBef>
          <a:spcPct val="0"/>
        </a:spcBef>
        <a:spcAft>
          <a:spcPct val="0"/>
        </a:spcAft>
        <a:defRPr kumimoji="1" sz="4400">
          <a:solidFill>
            <a:schemeClr val="tx2"/>
          </a:solidFill>
          <a:latin typeface="Arial" pitchFamily="34" charset="0"/>
          <a:ea typeface="新細明體" pitchFamily="18" charset="-120"/>
        </a:defRPr>
      </a:lvl6pPr>
      <a:lvl7pPr marL="914400" algn="ctr" rtl="0" fontAlgn="base">
        <a:spcBef>
          <a:spcPct val="0"/>
        </a:spcBef>
        <a:spcAft>
          <a:spcPct val="0"/>
        </a:spcAft>
        <a:defRPr kumimoji="1" sz="4400">
          <a:solidFill>
            <a:schemeClr val="tx2"/>
          </a:solidFill>
          <a:latin typeface="Arial" pitchFamily="34" charset="0"/>
          <a:ea typeface="新細明體" pitchFamily="18" charset="-120"/>
        </a:defRPr>
      </a:lvl7pPr>
      <a:lvl8pPr marL="1371600" algn="ctr" rtl="0" fontAlgn="base">
        <a:spcBef>
          <a:spcPct val="0"/>
        </a:spcBef>
        <a:spcAft>
          <a:spcPct val="0"/>
        </a:spcAft>
        <a:defRPr kumimoji="1" sz="4400">
          <a:solidFill>
            <a:schemeClr val="tx2"/>
          </a:solidFill>
          <a:latin typeface="Arial" pitchFamily="34" charset="0"/>
          <a:ea typeface="新細明體" pitchFamily="18" charset="-120"/>
        </a:defRPr>
      </a:lvl8pPr>
      <a:lvl9pPr marL="1828800" algn="ctr" rtl="0" fontAlgn="base">
        <a:spcBef>
          <a:spcPct val="0"/>
        </a:spcBef>
        <a:spcAft>
          <a:spcPct val="0"/>
        </a:spcAft>
        <a:defRPr kumimoji="1" sz="4400">
          <a:solidFill>
            <a:schemeClr val="tx2"/>
          </a:solidFill>
          <a:latin typeface="Arial" pitchFamily="34"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34" r:id="rId1"/>
    <p:sldLayoutId id="2147486835" r:id="rId2"/>
    <p:sldLayoutId id="2147486836" r:id="rId3"/>
    <p:sldLayoutId id="2147486837" r:id="rId4"/>
    <p:sldLayoutId id="2147486838" r:id="rId5"/>
    <p:sldLayoutId id="2147486839" r:id="rId6"/>
    <p:sldLayoutId id="2147486840" r:id="rId7"/>
    <p:sldLayoutId id="2147486841" r:id="rId8"/>
    <p:sldLayoutId id="2147486842" r:id="rId9"/>
    <p:sldLayoutId id="2147486843" r:id="rId10"/>
    <p:sldLayoutId id="2147486844" r:id="rId11"/>
    <p:sldLayoutId id="2147486847" r:id="rId12"/>
    <p:sldLayoutId id="2147486860"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49" r:id="rId1"/>
    <p:sldLayoutId id="2147486850" r:id="rId2"/>
    <p:sldLayoutId id="2147486851" r:id="rId3"/>
    <p:sldLayoutId id="2147486852" r:id="rId4"/>
    <p:sldLayoutId id="2147486853" r:id="rId5"/>
    <p:sldLayoutId id="2147486854" r:id="rId6"/>
    <p:sldLayoutId id="2147486855" r:id="rId7"/>
    <p:sldLayoutId id="2147486856" r:id="rId8"/>
    <p:sldLayoutId id="2147486857" r:id="rId9"/>
    <p:sldLayoutId id="2147486858" r:id="rId10"/>
    <p:sldLayoutId id="2147486859"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3"/>
          <p:cNvSpPr txBox="1">
            <a:spLocks noChangeArrowheads="1"/>
          </p:cNvSpPr>
          <p:nvPr/>
        </p:nvSpPr>
        <p:spPr bwMode="auto">
          <a:xfrm>
            <a:off x="-540568" y="2780928"/>
            <a:ext cx="6732240" cy="1323439"/>
          </a:xfrm>
          <a:prstGeom prst="rect">
            <a:avLst/>
          </a:prstGeom>
          <a:noFill/>
          <a:ln w="9525">
            <a:noFill/>
            <a:miter lim="800000"/>
            <a:headEnd/>
            <a:tailEnd/>
          </a:ln>
        </p:spPr>
        <p:txBody>
          <a:bodyPr wrap="square">
            <a:spAutoFit/>
          </a:bodyPr>
          <a:lstStyle/>
          <a:p>
            <a:pPr algn="ctr"/>
            <a:r>
              <a:rPr lang="en-US" altLang="zh-TW" sz="4000" b="1" dirty="0" smtClean="0">
                <a:solidFill>
                  <a:srgbClr val="0606D8"/>
                </a:solidFill>
                <a:latin typeface="Times New Roman" pitchFamily="18" charset="0"/>
                <a:ea typeface="標楷體" pitchFamily="65" charset="-120"/>
                <a:cs typeface="Times New Roman" pitchFamily="18" charset="0"/>
              </a:rPr>
              <a:t>2022</a:t>
            </a:r>
            <a:r>
              <a:rPr lang="zh-TW" altLang="en-US" sz="4000" b="1" dirty="0" smtClean="0">
                <a:solidFill>
                  <a:srgbClr val="0606D8"/>
                </a:solidFill>
                <a:latin typeface="Times New Roman" pitchFamily="18" charset="0"/>
                <a:ea typeface="標楷體" pitchFamily="65" charset="-120"/>
                <a:cs typeface="Times New Roman" pitchFamily="18" charset="0"/>
              </a:rPr>
              <a:t> </a:t>
            </a:r>
            <a:r>
              <a:rPr lang="en-US" altLang="zh-TW" sz="4000" b="1" dirty="0" smtClean="0">
                <a:solidFill>
                  <a:srgbClr val="0606D8"/>
                </a:solidFill>
                <a:latin typeface="Times New Roman" pitchFamily="18" charset="0"/>
                <a:ea typeface="標楷體" pitchFamily="65" charset="-120"/>
                <a:cs typeface="Times New Roman" pitchFamily="18" charset="0"/>
              </a:rPr>
              <a:t>Second Quarter </a:t>
            </a:r>
          </a:p>
          <a:p>
            <a:pPr algn="ctr"/>
            <a:r>
              <a:rPr lang="en-US" altLang="zh-TW" sz="4000" b="1" dirty="0" smtClean="0">
                <a:solidFill>
                  <a:srgbClr val="0606D8"/>
                </a:solidFill>
                <a:latin typeface="Times New Roman" pitchFamily="18" charset="0"/>
                <a:ea typeface="標楷體" pitchFamily="65" charset="-120"/>
                <a:cs typeface="Times New Roman" pitchFamily="18" charset="0"/>
              </a:rPr>
              <a:t>Investor Conference</a:t>
            </a:r>
            <a:endParaRPr lang="zh-CN" altLang="en-US" sz="4000" b="1" dirty="0" smtClean="0">
              <a:solidFill>
                <a:srgbClr val="0606D8"/>
              </a:solidFill>
              <a:latin typeface="Times New Roman" pitchFamily="18" charset="0"/>
              <a:ea typeface="標楷體" pitchFamily="65" charset="-120"/>
              <a:cs typeface="Times New Roman" pitchFamily="18" charset="0"/>
            </a:endParaRPr>
          </a:p>
        </p:txBody>
      </p:sp>
      <p:pic>
        <p:nvPicPr>
          <p:cNvPr id="40963"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115888"/>
            <a:ext cx="6516688" cy="1587500"/>
          </a:xfrm>
          <a:prstGeom prst="rect">
            <a:avLst/>
          </a:prstGeom>
          <a:noFill/>
          <a:ln w="9525">
            <a:noFill/>
            <a:miter lim="800000"/>
            <a:headEnd/>
            <a:tailEnd/>
          </a:ln>
        </p:spPr>
      </p:pic>
      <p:sp>
        <p:nvSpPr>
          <p:cNvPr id="40964" name="TextBox 3"/>
          <p:cNvSpPr txBox="1">
            <a:spLocks noChangeArrowheads="1"/>
          </p:cNvSpPr>
          <p:nvPr/>
        </p:nvSpPr>
        <p:spPr bwMode="auto">
          <a:xfrm>
            <a:off x="395536" y="5373216"/>
            <a:ext cx="6011863" cy="523875"/>
          </a:xfrm>
          <a:prstGeom prst="rect">
            <a:avLst/>
          </a:prstGeom>
          <a:noFill/>
          <a:ln w="9525">
            <a:noFill/>
            <a:miter lim="800000"/>
            <a:headEnd/>
            <a:tailEnd/>
          </a:ln>
        </p:spPr>
        <p:txBody>
          <a:bodyPr>
            <a:spAutoFit/>
          </a:bodyPr>
          <a:lstStyle/>
          <a:p>
            <a:pPr algn="ctr"/>
            <a:r>
              <a:rPr lang="en-US" altLang="zh-TW" sz="2800" b="1" dirty="0" smtClean="0">
                <a:solidFill>
                  <a:srgbClr val="0606D8"/>
                </a:solidFill>
                <a:latin typeface="Times New Roman" pitchFamily="18" charset="0"/>
                <a:ea typeface="標楷體" pitchFamily="65" charset="-120"/>
                <a:cs typeface="Times New Roman" pitchFamily="18" charset="0"/>
              </a:rPr>
              <a:t>Security Code: </a:t>
            </a:r>
            <a:r>
              <a:rPr lang="en-US" altLang="zh-TW" sz="2800" b="1" dirty="0">
                <a:solidFill>
                  <a:srgbClr val="0606D8"/>
                </a:solidFill>
                <a:latin typeface="Times New Roman" pitchFamily="18" charset="0"/>
                <a:ea typeface="標楷體" pitchFamily="65" charset="-120"/>
                <a:cs typeface="Times New Roman" pitchFamily="18" charset="0"/>
              </a:rPr>
              <a:t>2420</a:t>
            </a:r>
            <a:endParaRPr lang="zh-CN" altLang="en-US" sz="2800" b="1" dirty="0">
              <a:solidFill>
                <a:srgbClr val="0606D8"/>
              </a:solidFill>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827584" y="1700808"/>
            <a:ext cx="7992888" cy="1631216"/>
          </a:xfrm>
          <a:prstGeom prst="rect">
            <a:avLst/>
          </a:prstGeom>
        </p:spPr>
        <p:txBody>
          <a:bodyPr wrap="square">
            <a:spAutoFit/>
          </a:bodyPr>
          <a:lstStyle/>
          <a:p>
            <a:endParaRPr lang="zh-TW" altLang="en-US" sz="2000" dirty="0" smtClean="0">
              <a:latin typeface="Times New Roman" pitchFamily="18" charset="0"/>
              <a:ea typeface="標楷體" pitchFamily="65" charset="-120"/>
              <a:cs typeface="Times New Roman" pitchFamily="18" charset="0"/>
            </a:endParaRPr>
          </a:p>
          <a:p>
            <a:r>
              <a:rPr lang="en-US" altLang="zh-TW" sz="2000" dirty="0" smtClean="0">
                <a:latin typeface="Times New Roman" pitchFamily="18" charset="0"/>
                <a:ea typeface="標楷體" pitchFamily="65" charset="-120"/>
                <a:cs typeface="Times New Roman" pitchFamily="18" charset="0"/>
              </a:rPr>
              <a:t>No representation or warranty express or implied, is or will be made in or in relation to, and no responsibility or liability is or will be accepted by the Company as to, the accuracy or completeness of the information and any liability therefore is hereby expressly disclaimed. </a:t>
            </a:r>
            <a:endParaRPr lang="zh-TW" altLang="en-US" sz="2000" dirty="0">
              <a:latin typeface="Times New Roman" pitchFamily="18" charset="0"/>
              <a:ea typeface="標楷體" pitchFamily="65" charset="-120"/>
              <a:cs typeface="Times New Roman" pitchFamily="18" charset="0"/>
            </a:endParaRPr>
          </a:p>
        </p:txBody>
      </p:sp>
      <p:sp>
        <p:nvSpPr>
          <p:cNvPr id="8" name="矩形 7"/>
          <p:cNvSpPr/>
          <p:nvPr/>
        </p:nvSpPr>
        <p:spPr>
          <a:xfrm>
            <a:off x="2267744" y="332656"/>
            <a:ext cx="4572000" cy="584775"/>
          </a:xfrm>
          <a:prstGeom prst="rect">
            <a:avLst/>
          </a:prstGeom>
        </p:spPr>
        <p:txBody>
          <a:bodyPr>
            <a:spAutoFit/>
          </a:bodyPr>
          <a:lstStyle/>
          <a:p>
            <a:pPr algn="ctr"/>
            <a:r>
              <a:rPr lang="en-US" altLang="zh-TW" sz="3200" b="1" dirty="0" smtClean="0">
                <a:latin typeface="Times New Roman" pitchFamily="18" charset="0"/>
                <a:ea typeface="標楷體" pitchFamily="65" charset="-120"/>
                <a:cs typeface="Times New Roman" pitchFamily="18" charset="0"/>
              </a:rPr>
              <a:t>Disclaimer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矩形 2"/>
          <p:cNvSpPr>
            <a:spLocks noChangeArrowheads="1"/>
          </p:cNvSpPr>
          <p:nvPr/>
        </p:nvSpPr>
        <p:spPr bwMode="auto">
          <a:xfrm>
            <a:off x="1619672" y="476672"/>
            <a:ext cx="6365782" cy="523220"/>
          </a:xfrm>
          <a:prstGeom prst="rect">
            <a:avLst/>
          </a:prstGeom>
          <a:noFill/>
          <a:ln w="9525">
            <a:noFill/>
            <a:miter lim="800000"/>
            <a:headEnd/>
            <a:tailEnd/>
          </a:ln>
        </p:spPr>
        <p:txBody>
          <a:bodyPr wrap="non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Operating performance for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2022</a:t>
            </a:r>
            <a:r>
              <a:rPr lang="zh-TW" altLang="en-US" sz="2800" b="1" dirty="0" smtClean="0">
                <a:solidFill>
                  <a:schemeClr val="accent1">
                    <a:lumMod val="75000"/>
                  </a:schemeClr>
                </a:solidFill>
                <a:latin typeface="Times New Roman" pitchFamily="18" charset="0"/>
                <a:ea typeface="標楷體" pitchFamily="65" charset="-120"/>
                <a:cs typeface="Times New Roman" pitchFamily="18" charset="0"/>
              </a:rPr>
              <a:t>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Q1~Q2</a:t>
            </a:r>
          </a:p>
        </p:txBody>
      </p:sp>
      <p:graphicFrame>
        <p:nvGraphicFramePr>
          <p:cNvPr id="7" name="表格 6"/>
          <p:cNvGraphicFramePr>
            <a:graphicFrameLocks noGrp="1"/>
          </p:cNvGraphicFramePr>
          <p:nvPr/>
        </p:nvGraphicFramePr>
        <p:xfrm>
          <a:off x="467544" y="1628801"/>
          <a:ext cx="8194983" cy="4500415"/>
        </p:xfrm>
        <a:graphic>
          <a:graphicData uri="http://schemas.openxmlformats.org/drawingml/2006/table">
            <a:tbl>
              <a:tblPr/>
              <a:tblGrid>
                <a:gridCol w="3744416"/>
                <a:gridCol w="977596"/>
                <a:gridCol w="822604"/>
                <a:gridCol w="72008"/>
                <a:gridCol w="994192"/>
                <a:gridCol w="799110"/>
                <a:gridCol w="72646"/>
                <a:gridCol w="712411"/>
              </a:tblGrid>
              <a:tr h="570756">
                <a:tc rowSpan="2">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Unit</a:t>
                      </a:r>
                      <a:r>
                        <a:rPr lang="en-US" sz="1400" b="0" i="0" u="none" strike="noStrike" dirty="0">
                          <a:solidFill>
                            <a:srgbClr val="000000"/>
                          </a:solidFill>
                          <a:latin typeface="Times New Roman" pitchFamily="18" charset="0"/>
                          <a:ea typeface="標楷體" pitchFamily="65" charset="-120"/>
                          <a:cs typeface="Times New Roman" pitchFamily="18" charset="0"/>
                        </a:rPr>
                        <a:t>: NTD Thousand</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2022</a:t>
                      </a: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Q1~Q2</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400" b="0" i="0" u="none" strike="noStrike">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2021</a:t>
                      </a: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Q1~Q2</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EEF3"/>
                    </a:solidFill>
                  </a:tcPr>
                </a:tc>
                <a:tc>
                  <a:txBody>
                    <a:bodyPr/>
                    <a:lstStyle/>
                    <a:p>
                      <a:pPr algn="ctr" fontAlgn="ctr"/>
                      <a:r>
                        <a:rPr lang="en-US" sz="1400" b="0" i="0" u="none" strike="noStrike" dirty="0" err="1" smtClean="0">
                          <a:solidFill>
                            <a:srgbClr val="000000"/>
                          </a:solidFill>
                          <a:latin typeface="Times New Roman" pitchFamily="18" charset="0"/>
                          <a:ea typeface="標楷體" pitchFamily="65" charset="-120"/>
                          <a:cs typeface="Times New Roman" pitchFamily="18" charset="0"/>
                        </a:rPr>
                        <a:t>YoY</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89224">
                <a:tc vMerge="1">
                  <a:txBody>
                    <a:bodyPr/>
                    <a:lstStyle/>
                    <a:p>
                      <a:endParaRPr lang="zh-TW" altLang="en-US" dirty="0"/>
                    </a:p>
                  </a:txBody>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400" b="0" i="0" u="none" strike="noStrike">
                          <a:solidFill>
                            <a:srgbClr val="000000"/>
                          </a:solidFill>
                          <a:latin typeface="Times New Roman" pitchFamily="18" charset="0"/>
                          <a:ea typeface="標楷體" pitchFamily="65" charset="-120"/>
                          <a:cs typeface="Times New Roman" pitchFamily="18" charset="0"/>
                        </a:rPr>
                        <a:t>%</a:t>
                      </a:r>
                    </a:p>
                  </a:txBody>
                  <a:tcPr marL="5797" marR="5797" marT="579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EEF3"/>
                    </a:solidFill>
                  </a:tcPr>
                </a:tc>
                <a:tc>
                  <a:txBody>
                    <a:bodyPr/>
                    <a:lstStyle/>
                    <a:p>
                      <a:pPr algn="ctr" fontAlgn="ctr"/>
                      <a:r>
                        <a:rPr lang="en-US" altLang="zh-TW" sz="1400" b="0" i="0" u="none" strike="noStrike">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Sales </a:t>
                      </a:r>
                      <a:r>
                        <a:rPr lang="en-US" sz="1400" b="0" i="0" u="none" strike="noStrike" dirty="0">
                          <a:solidFill>
                            <a:srgbClr val="000000"/>
                          </a:solidFill>
                          <a:latin typeface="Times New Roman" pitchFamily="18" charset="0"/>
                          <a:ea typeface="標楷體" pitchFamily="65" charset="-120"/>
                          <a:cs typeface="Times New Roman" pitchFamily="18" charset="0"/>
                        </a:rPr>
                        <a:t>revenue</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rtl="0" fontAlgn="ctr"/>
                      <a:r>
                        <a:rPr lang="en-US" altLang="zh-TW" sz="1400" b="0" i="0" u="none" strike="noStrike" dirty="0">
                          <a:solidFill>
                            <a:srgbClr val="000000"/>
                          </a:solidFill>
                          <a:latin typeface="Times New Roman"/>
                        </a:rPr>
                        <a:t>1,368,526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a:solidFill>
                            <a:srgbClr val="000000"/>
                          </a:solidFill>
                          <a:latin typeface="Times New Roman"/>
                        </a:rPr>
                        <a:t>100.00%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a:solidFill>
                            <a:srgbClr val="000000"/>
                          </a:solidFill>
                          <a:latin typeface="Times New Roman" pitchFamily="18" charset="0"/>
                          <a:cs typeface="Times New Roman" pitchFamily="18" charset="0"/>
                        </a:rPr>
                        <a:t>1,302,323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100.00%</a:t>
                      </a:r>
                    </a:p>
                  </a:txBody>
                  <a:tcPr marL="7620" marR="7620" marT="7620"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a:rPr>
                        <a:t>5.08%</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Gross </a:t>
                      </a:r>
                      <a:r>
                        <a:rPr lang="en-US" sz="1400" b="0" i="0" u="none" strike="noStrike" dirty="0">
                          <a:solidFill>
                            <a:srgbClr val="000000"/>
                          </a:solidFill>
                          <a:latin typeface="Times New Roman" pitchFamily="18" charset="0"/>
                          <a:ea typeface="標楷體" pitchFamily="65" charset="-120"/>
                          <a:cs typeface="Times New Roman" pitchFamily="18" charset="0"/>
                        </a:rPr>
                        <a:t>profit from operation</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a:solidFill>
                            <a:srgbClr val="000000"/>
                          </a:solidFill>
                          <a:latin typeface="Times New Roman"/>
                        </a:rPr>
                        <a:t>554,811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a:solidFill>
                            <a:srgbClr val="000000"/>
                          </a:solidFill>
                          <a:latin typeface="Times New Roman"/>
                        </a:rPr>
                        <a:t>40.54%</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a:solidFill>
                            <a:srgbClr val="000000"/>
                          </a:solidFill>
                          <a:latin typeface="Times New Roman" pitchFamily="18" charset="0"/>
                          <a:cs typeface="Times New Roman" pitchFamily="18" charset="0"/>
                        </a:rPr>
                        <a:t>494,400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37.96%</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a:rPr>
                        <a:t>12.22%</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Operating </a:t>
                      </a:r>
                      <a:r>
                        <a:rPr lang="en-US" sz="1400" b="0" i="0" u="none" strike="noStrike" dirty="0">
                          <a:solidFill>
                            <a:srgbClr val="000000"/>
                          </a:solidFill>
                          <a:latin typeface="Times New Roman" pitchFamily="18" charset="0"/>
                          <a:ea typeface="標楷體" pitchFamily="65" charset="-120"/>
                          <a:cs typeface="Times New Roman" pitchFamily="18" charset="0"/>
                        </a:rPr>
                        <a:t>expenses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a:solidFill>
                            <a:srgbClr val="000000"/>
                          </a:solidFill>
                          <a:latin typeface="Times New Roman"/>
                        </a:rPr>
                        <a:t>212,507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a:solidFill>
                            <a:srgbClr val="000000"/>
                          </a:solidFill>
                          <a:latin typeface="Times New Roman"/>
                        </a:rPr>
                        <a:t>15.53%</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203,525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15.63%</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a:rPr>
                        <a:t>4.41%</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Net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342,304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a:solidFill>
                            <a:srgbClr val="000000"/>
                          </a:solidFill>
                          <a:latin typeface="Times New Roman"/>
                        </a:rPr>
                        <a:t>25.01%</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290,875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22.34%</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a:rPr>
                        <a:t>17.68%</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Non-operating </a:t>
                      </a:r>
                      <a:r>
                        <a:rPr lang="en-US" sz="1400" b="0" i="0" u="none" strike="noStrike" dirty="0">
                          <a:solidFill>
                            <a:srgbClr val="000000"/>
                          </a:solidFill>
                          <a:latin typeface="Times New Roman" pitchFamily="18" charset="0"/>
                          <a:ea typeface="標楷體" pitchFamily="65" charset="-120"/>
                          <a:cs typeface="Times New Roman" pitchFamily="18" charset="0"/>
                        </a:rPr>
                        <a:t>income and expenses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85,149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a:solidFill>
                            <a:srgbClr val="000000"/>
                          </a:solidFill>
                          <a:latin typeface="Times New Roman"/>
                        </a:rPr>
                        <a:t>6.22%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37,251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2.86%</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a:rPr>
                        <a:t>128.58%</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 before tax</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427,453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a:solidFill>
                            <a:srgbClr val="000000"/>
                          </a:solidFill>
                          <a:latin typeface="Times New Roman"/>
                        </a:rPr>
                        <a:t>31.23%</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a:solidFill>
                            <a:srgbClr val="000000"/>
                          </a:solidFill>
                          <a:latin typeface="Times New Roman" pitchFamily="18" charset="0"/>
                          <a:cs typeface="Times New Roman" pitchFamily="18" charset="0"/>
                        </a:rPr>
                        <a:t>328,126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25.20%</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a:rPr>
                        <a:t>30.27%</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416435">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 after tax</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332,528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a:solidFill>
                            <a:srgbClr val="000000"/>
                          </a:solidFill>
                          <a:latin typeface="Times New Roman"/>
                        </a:rPr>
                        <a:t>24.30%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a:solidFill>
                            <a:srgbClr val="000000"/>
                          </a:solidFill>
                          <a:latin typeface="Times New Roman" pitchFamily="18" charset="0"/>
                          <a:cs typeface="Times New Roman" pitchFamily="18" charset="0"/>
                        </a:rPr>
                        <a:t>256,000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19.66%</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a:rPr>
                        <a:t>29.89%</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baseline="0" dirty="0" smtClean="0">
                          <a:solidFill>
                            <a:srgbClr val="0070C0"/>
                          </a:solidFill>
                          <a:latin typeface="Times New Roman" pitchFamily="18" charset="0"/>
                          <a:ea typeface="標楷體" pitchFamily="65" charset="-120"/>
                          <a:cs typeface="Times New Roman" pitchFamily="18" charset="0"/>
                        </a:rPr>
                        <a:t>      </a:t>
                      </a:r>
                      <a:r>
                        <a:rPr lang="en-US" sz="1400" b="0" i="0" u="none" strike="noStrike" dirty="0" smtClean="0">
                          <a:solidFill>
                            <a:srgbClr val="0070C0"/>
                          </a:solidFill>
                          <a:latin typeface="Times New Roman" pitchFamily="18" charset="0"/>
                          <a:ea typeface="標楷體" pitchFamily="65" charset="-120"/>
                          <a:cs typeface="Times New Roman" pitchFamily="18" charset="0"/>
                        </a:rPr>
                        <a:t>Profit </a:t>
                      </a:r>
                      <a:r>
                        <a:rPr lang="en-US" sz="1400" b="0" i="0" u="none" strike="noStrike" dirty="0">
                          <a:solidFill>
                            <a:srgbClr val="0070C0"/>
                          </a:solidFill>
                          <a:latin typeface="Times New Roman" pitchFamily="18" charset="0"/>
                          <a:ea typeface="標楷體" pitchFamily="65" charset="-120"/>
                          <a:cs typeface="Times New Roman" pitchFamily="18" charset="0"/>
                        </a:rPr>
                        <a:t>attributable to owners of the company</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331,938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a:solidFill>
                            <a:srgbClr val="000000"/>
                          </a:solidFill>
                          <a:latin typeface="Times New Roman"/>
                        </a:rPr>
                        <a:t>24.26%</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a:solidFill>
                            <a:srgbClr val="000000"/>
                          </a:solidFill>
                          <a:latin typeface="Times New Roman" pitchFamily="18" charset="0"/>
                          <a:cs typeface="Times New Roman" pitchFamily="18" charset="0"/>
                        </a:rPr>
                        <a:t>256,060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19.66%</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a:solidFill>
                            <a:srgbClr val="000000"/>
                          </a:solidFill>
                          <a:latin typeface="Times New Roman"/>
                        </a:rPr>
                        <a:t>29.63%</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EPS </a:t>
                      </a:r>
                      <a:r>
                        <a:rPr lang="en-US" sz="1400" b="0" i="0" u="none" strike="noStrike" dirty="0">
                          <a:solidFill>
                            <a:srgbClr val="000000"/>
                          </a:solidFill>
                          <a:latin typeface="Times New Roman" pitchFamily="18" charset="0"/>
                          <a:ea typeface="標楷體" pitchFamily="65" charset="-120"/>
                          <a:cs typeface="Times New Roman" pitchFamily="18" charset="0"/>
                        </a:rPr>
                        <a:t>(Dollars)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a:solidFill>
                            <a:srgbClr val="000000"/>
                          </a:solidFill>
                          <a:latin typeface="Times New Roman"/>
                        </a:rPr>
                        <a:t>2.17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pitchFamily="18" charset="0"/>
                          <a:cs typeface="Times New Roman" pitchFamily="18"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latin typeface="Times New Roman" pitchFamily="18" charset="0"/>
                          <a:cs typeface="Times New Roman" pitchFamily="18" charset="0"/>
                        </a:rPr>
                        <a:t>1.68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pitchFamily="18" charset="0"/>
                          <a:cs typeface="Times New Roman" pitchFamily="18" charset="0"/>
                        </a:rPr>
                        <a:t>　</a:t>
                      </a:r>
                    </a:p>
                  </a:txBody>
                  <a:tcPr marL="7620" marR="7620" marT="7620" marB="0" anchor="ctr">
                    <a:lnL>
                      <a:noFill/>
                    </a:lnL>
                    <a:lnR w="12700" cap="flat" cmpd="sng" algn="ctr">
                      <a:no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pitchFamily="18" charset="0"/>
                          <a:cs typeface="Times New Roman" pitchFamily="18" charset="0"/>
                        </a:rPr>
                        <a:t>　</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400" b="0" i="0" u="none" strike="noStrike" dirty="0">
                          <a:solidFill>
                            <a:srgbClr val="000000"/>
                          </a:solidFill>
                          <a:latin typeface="Times New Roman" pitchFamily="18" charset="0"/>
                          <a:cs typeface="Times New Roman" pitchFamily="18" charset="0"/>
                        </a:rPr>
                        <a:t>　</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5904656" cy="1384995"/>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Operating performance for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2022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Q2</a:t>
            </a:r>
          </a:p>
          <a:p>
            <a:endParaRPr lang="en-US" altLang="zh-TW" sz="2800" b="1" dirty="0" smtClean="0">
              <a:solidFill>
                <a:srgbClr val="0606D8"/>
              </a:solidFill>
              <a:latin typeface="Times New Roman" pitchFamily="18" charset="0"/>
              <a:ea typeface="標楷體" pitchFamily="65" charset="-120"/>
              <a:cs typeface="Times New Roman" pitchFamily="18" charset="0"/>
            </a:endParaRPr>
          </a:p>
          <a:p>
            <a:endParaRPr lang="zh-TW" altLang="en-US" sz="2800" b="1" dirty="0">
              <a:solidFill>
                <a:srgbClr val="0606D8"/>
              </a:solidFill>
              <a:latin typeface="標楷體" pitchFamily="65" charset="-120"/>
              <a:ea typeface="標楷體" pitchFamily="65" charset="-120"/>
            </a:endParaRPr>
          </a:p>
        </p:txBody>
      </p:sp>
      <p:graphicFrame>
        <p:nvGraphicFramePr>
          <p:cNvPr id="6" name="表格 5"/>
          <p:cNvGraphicFramePr>
            <a:graphicFrameLocks noGrp="1"/>
          </p:cNvGraphicFramePr>
          <p:nvPr/>
        </p:nvGraphicFramePr>
        <p:xfrm>
          <a:off x="179512" y="1547428"/>
          <a:ext cx="8784976" cy="4378172"/>
        </p:xfrm>
        <a:graphic>
          <a:graphicData uri="http://schemas.openxmlformats.org/drawingml/2006/table">
            <a:tbl>
              <a:tblPr/>
              <a:tblGrid>
                <a:gridCol w="3312367"/>
                <a:gridCol w="648072"/>
                <a:gridCol w="720080"/>
                <a:gridCol w="72008"/>
                <a:gridCol w="648073"/>
                <a:gridCol w="648072"/>
                <a:gridCol w="72008"/>
                <a:gridCol w="648072"/>
                <a:gridCol w="72008"/>
                <a:gridCol w="720080"/>
                <a:gridCol w="576064"/>
                <a:gridCol w="72008"/>
                <a:gridCol w="576064"/>
              </a:tblGrid>
              <a:tr h="532424">
                <a:tc rowSpan="2">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Unit</a:t>
                      </a:r>
                      <a:r>
                        <a:rPr lang="en-US" sz="1300" b="0" i="0" u="none" strike="noStrike" dirty="0">
                          <a:solidFill>
                            <a:srgbClr val="000000"/>
                          </a:solidFill>
                          <a:latin typeface="Times New Roman" pitchFamily="18" charset="0"/>
                          <a:ea typeface="標楷體" pitchFamily="65" charset="-120"/>
                          <a:cs typeface="Times New Roman" pitchFamily="18" charset="0"/>
                        </a:rPr>
                        <a:t>: NTD Thousand</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22</a:t>
                      </a:r>
                      <a:r>
                        <a:rPr lang="fr-FR" sz="1300" b="0" i="0" u="none" strike="noStrike"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22</a:t>
                      </a: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1</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21</a:t>
                      </a: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56365">
                <a:tc vMerge="1">
                  <a:txBody>
                    <a:bodyPr/>
                    <a:lstStyle/>
                    <a:p>
                      <a:endParaRPr lang="zh-TW" altLang="en-US"/>
                    </a:p>
                  </a:txBody>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Sales </a:t>
                      </a:r>
                      <a:r>
                        <a:rPr lang="en-US" sz="1300" b="0" i="0" u="none" strike="noStrike" dirty="0">
                          <a:solidFill>
                            <a:srgbClr val="000000"/>
                          </a:solidFill>
                          <a:latin typeface="Times New Roman" pitchFamily="18" charset="0"/>
                          <a:ea typeface="標楷體" pitchFamily="65" charset="-120"/>
                          <a:cs typeface="Times New Roman" pitchFamily="18" charset="0"/>
                        </a:rPr>
                        <a:t>revenue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a:solidFill>
                            <a:srgbClr val="000000"/>
                          </a:solidFill>
                          <a:latin typeface="Times New Roman"/>
                        </a:rPr>
                        <a:t>735,747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a:solidFill>
                            <a:srgbClr val="000000"/>
                          </a:solidFill>
                          <a:latin typeface="Times New Roman"/>
                        </a:rPr>
                        <a:t>100.00%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632,779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a:rPr>
                        <a:t>16.27%</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rgbClr val="000000"/>
                          </a:solidFill>
                          <a:latin typeface="Times New Roman"/>
                        </a:rPr>
                        <a:t>730,140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a:solidFill>
                            <a:srgbClr val="000000"/>
                          </a:solidFill>
                          <a:latin typeface="Times New Roman"/>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a:solidFill>
                            <a:srgbClr val="000000"/>
                          </a:solidFill>
                          <a:latin typeface="Times New Roman"/>
                        </a:rPr>
                        <a:t>0.77%</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Gross </a:t>
                      </a:r>
                      <a:r>
                        <a:rPr lang="en-US" sz="1300" b="0" i="0" u="none" strike="noStrike" dirty="0">
                          <a:solidFill>
                            <a:srgbClr val="000000"/>
                          </a:solidFill>
                          <a:latin typeface="Times New Roman" pitchFamily="18" charset="0"/>
                          <a:ea typeface="標楷體" pitchFamily="65" charset="-120"/>
                          <a:cs typeface="Times New Roman" pitchFamily="18" charset="0"/>
                        </a:rPr>
                        <a:t>profit from operation</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rgbClr val="000000"/>
                          </a:solidFill>
                          <a:latin typeface="Times New Roman"/>
                        </a:rPr>
                        <a:t>304,033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41.32%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250,778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39.63%</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21.24%</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282,028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38.63%</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7.80%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Operating </a:t>
                      </a:r>
                      <a:r>
                        <a:rPr lang="en-US" sz="1300" b="0" i="0" u="none" strike="noStrike" dirty="0">
                          <a:solidFill>
                            <a:srgbClr val="000000"/>
                          </a:solidFill>
                          <a:latin typeface="Times New Roman" pitchFamily="18" charset="0"/>
                          <a:ea typeface="標楷體" pitchFamily="65" charset="-120"/>
                          <a:cs typeface="Times New Roman" pitchFamily="18" charset="0"/>
                        </a:rPr>
                        <a:t>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rgbClr val="000000"/>
                          </a:solidFill>
                          <a:latin typeface="Times New Roman"/>
                        </a:rPr>
                        <a:t>101,817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13.84%</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rgbClr val="000000"/>
                          </a:solidFill>
                          <a:latin typeface="Times New Roman"/>
                        </a:rPr>
                        <a:t>110,690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17.49%</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-8.02%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rgbClr val="000000"/>
                          </a:solidFill>
                          <a:latin typeface="Times New Roman"/>
                        </a:rPr>
                        <a:t>106,051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14.52%</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-3.99%</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Net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202,216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27.48%</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140,088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22.14%</a:t>
                      </a: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a:solidFill>
                            <a:srgbClr val="000000"/>
                          </a:solidFill>
                          <a:latin typeface="Times New Roman"/>
                        </a:rPr>
                        <a:t>44.35%</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175,977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24.10%</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14.91%</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412407">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Non-operating </a:t>
                      </a:r>
                      <a:r>
                        <a:rPr lang="en-US" sz="1300" b="0" i="0" u="none" strike="noStrike" dirty="0">
                          <a:solidFill>
                            <a:srgbClr val="000000"/>
                          </a:solidFill>
                          <a:latin typeface="Times New Roman" pitchFamily="18" charset="0"/>
                          <a:ea typeface="標楷體" pitchFamily="65" charset="-120"/>
                          <a:cs typeface="Times New Roman" pitchFamily="18" charset="0"/>
                        </a:rPr>
                        <a:t>income and 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45,230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6.15%</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39,919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6.31%</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a:solidFill>
                            <a:srgbClr val="000000"/>
                          </a:solidFill>
                          <a:latin typeface="Times New Roman"/>
                        </a:rPr>
                        <a:t>13.30%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rgbClr val="000000"/>
                          </a:solidFill>
                          <a:latin typeface="Times New Roman"/>
                        </a:rPr>
                        <a:t>20,595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2.82%</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119.62%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before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247,446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33.63%</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rgbClr val="000000"/>
                          </a:solidFill>
                          <a:latin typeface="Times New Roman"/>
                        </a:rPr>
                        <a:t>180,007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28.45%</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37.46%</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rgbClr val="000000"/>
                          </a:solidFill>
                          <a:latin typeface="Times New Roman"/>
                        </a:rPr>
                        <a:t>196,572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26.92%</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25.88%</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after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190,042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25.83%</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rgbClr val="000000"/>
                          </a:solidFill>
                          <a:latin typeface="Times New Roman"/>
                        </a:rPr>
                        <a:t>142,486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22.52%</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33.38%</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rgbClr val="000000"/>
                          </a:solidFill>
                          <a:latin typeface="Times New Roman"/>
                        </a:rPr>
                        <a:t>152,098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20.83%</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24.95%</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70C0"/>
                          </a:solidFill>
                          <a:latin typeface="Times New Roman" pitchFamily="18" charset="0"/>
                          <a:ea typeface="標楷體" pitchFamily="65" charset="-120"/>
                          <a:cs typeface="Times New Roman" pitchFamily="18" charset="0"/>
                        </a:rPr>
                        <a:t>      </a:t>
                      </a:r>
                      <a:r>
                        <a:rPr lang="en-US" sz="1300" b="0" i="0" u="none" strike="noStrike" dirty="0" smtClean="0">
                          <a:solidFill>
                            <a:srgbClr val="0070C0"/>
                          </a:solidFill>
                          <a:latin typeface="Times New Roman" pitchFamily="18" charset="0"/>
                          <a:ea typeface="標楷體" pitchFamily="65" charset="-120"/>
                          <a:cs typeface="Times New Roman" pitchFamily="18" charset="0"/>
                        </a:rPr>
                        <a:t>Profit </a:t>
                      </a:r>
                      <a:r>
                        <a:rPr lang="en-US" sz="1300" b="0" i="0" u="none" strike="noStrike" dirty="0">
                          <a:solidFill>
                            <a:srgbClr val="0070C0"/>
                          </a:solidFill>
                          <a:latin typeface="Times New Roman" pitchFamily="18" charset="0"/>
                          <a:ea typeface="標楷體" pitchFamily="65" charset="-120"/>
                          <a:cs typeface="Times New Roman" pitchFamily="18" charset="0"/>
                        </a:rPr>
                        <a:t>attributable to owners of the company</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190,037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25.83%</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rgbClr val="000000"/>
                          </a:solidFill>
                          <a:latin typeface="Times New Roman"/>
                        </a:rPr>
                        <a:t>141,901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22.43%</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a:solidFill>
                            <a:srgbClr val="000000"/>
                          </a:solidFill>
                          <a:latin typeface="Times New Roman"/>
                        </a:rPr>
                        <a:t>33.92%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152,250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20.85%</a:t>
                      </a: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a:solidFill>
                            <a:srgbClr val="000000"/>
                          </a:solidFill>
                          <a:latin typeface="Times New Roman"/>
                        </a:rPr>
                        <a:t>24.82%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EPS </a:t>
                      </a:r>
                      <a:r>
                        <a:rPr lang="en-US" sz="1300" b="0" i="0" u="none" strike="noStrike" dirty="0">
                          <a:solidFill>
                            <a:srgbClr val="000000"/>
                          </a:solidFill>
                          <a:latin typeface="Times New Roman" pitchFamily="18" charset="0"/>
                          <a:ea typeface="標楷體" pitchFamily="65" charset="-120"/>
                          <a:cs typeface="Times New Roman" pitchFamily="18" charset="0"/>
                        </a:rPr>
                        <a:t>(Dollars)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a:solidFill>
                            <a:srgbClr val="000000"/>
                          </a:solidFill>
                          <a:latin typeface="Times New Roman"/>
                        </a:rPr>
                        <a:t>1.24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a:solidFill>
                            <a:srgbClr val="000000"/>
                          </a:solidFill>
                          <a:latin typeface="Times New Roman"/>
                        </a:rPr>
                        <a:t>0.93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dirty="0">
                          <a:solidFill>
                            <a:srgbClr val="000000"/>
                          </a:solidFill>
                          <a:latin typeface="Times New Roman"/>
                        </a:rPr>
                        <a:t>1.00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7416824" cy="87716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Non-operating income and expenses</a:t>
            </a:r>
          </a:p>
          <a:p>
            <a:endParaRPr lang="zh-TW" altLang="en-US" sz="2300" b="1" dirty="0">
              <a:solidFill>
                <a:srgbClr val="0606D8"/>
              </a:solidFill>
              <a:latin typeface="標楷體" pitchFamily="65" charset="-120"/>
              <a:ea typeface="標楷體" pitchFamily="65" charset="-120"/>
            </a:endParaRPr>
          </a:p>
        </p:txBody>
      </p:sp>
      <p:graphicFrame>
        <p:nvGraphicFramePr>
          <p:cNvPr id="4" name="表格 3"/>
          <p:cNvGraphicFramePr>
            <a:graphicFrameLocks noGrp="1"/>
          </p:cNvGraphicFramePr>
          <p:nvPr/>
        </p:nvGraphicFramePr>
        <p:xfrm>
          <a:off x="323528" y="1628801"/>
          <a:ext cx="8530802" cy="4389798"/>
        </p:xfrm>
        <a:graphic>
          <a:graphicData uri="http://schemas.openxmlformats.org/drawingml/2006/table">
            <a:tbl>
              <a:tblPr/>
              <a:tblGrid>
                <a:gridCol w="3888432"/>
                <a:gridCol w="1080120"/>
                <a:gridCol w="72008"/>
                <a:gridCol w="936104"/>
                <a:gridCol w="72008"/>
                <a:gridCol w="1224136"/>
                <a:gridCol w="72008"/>
                <a:gridCol w="1185986"/>
              </a:tblGrid>
              <a:tr h="576063">
                <a:tc rowSpan="2">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Unit</a:t>
                      </a:r>
                      <a:r>
                        <a:rPr lang="en-US" sz="1600" b="0" i="0" u="none" strike="noStrike" dirty="0">
                          <a:solidFill>
                            <a:srgbClr val="000000"/>
                          </a:solidFill>
                          <a:latin typeface="Times New Roman" pitchFamily="18" charset="0"/>
                          <a:ea typeface="標楷體" pitchFamily="65" charset="-120"/>
                          <a:cs typeface="Times New Roman" pitchFamily="18" charset="0"/>
                        </a:rPr>
                        <a:t>: NTD Thousand</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22</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21</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22</a:t>
                      </a: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Q1~Q2</a:t>
                      </a:r>
                      <a:endParaRPr lang="pt-B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pt-BR" altLang="zh-TW"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21</a:t>
                      </a: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Q1~Q2</a:t>
                      </a:r>
                      <a:endParaRPr lang="pt-BR" altLang="zh-TW"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573735">
                <a:tc vMerge="1">
                  <a:txBody>
                    <a:bodyPr/>
                    <a:lstStyle/>
                    <a:p>
                      <a:endParaRPr lang="zh-TW" altLang="en-US"/>
                    </a:p>
                  </a:txBody>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endParaRPr lang="en-US"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540000">
                <a:tc>
                  <a:txBody>
                    <a:bodyPr/>
                    <a:lstStyle/>
                    <a:p>
                      <a:pPr algn="l" fontAlgn="ct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Interest</a:t>
                      </a:r>
                      <a:r>
                        <a:rPr 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a:solidFill>
                            <a:srgbClr val="000000"/>
                          </a:solidFill>
                          <a:latin typeface="Times New Roman" pitchFamily="18" charset="0"/>
                          <a:ea typeface="標楷體" pitchFamily="65" charset="-120"/>
                          <a:cs typeface="Times New Roman" pitchFamily="18" charset="0"/>
                        </a:rPr>
                        <a:t>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600" b="0" i="0" u="none" strike="noStrike" dirty="0">
                          <a:solidFill>
                            <a:srgbClr val="000000"/>
                          </a:solidFill>
                          <a:latin typeface="Times New Roman"/>
                        </a:rPr>
                        <a:t>876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zh-TW" altLang="en-US" sz="16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1,510</a:t>
                      </a:r>
                      <a:r>
                        <a:rPr lang="zh-TW" altLang="en-US" sz="1600" b="0" i="0" u="none" strike="noStrike" dirty="0" smtClean="0">
                          <a:solidFill>
                            <a:srgbClr val="000000"/>
                          </a:solidFill>
                          <a:latin typeface="Times New Roman"/>
                        </a:rPr>
                        <a:t> </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1,459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2,499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540000">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Other 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r" fontAlgn="ctr"/>
                      <a:r>
                        <a:rPr lang="en-US" altLang="zh-TW" sz="1600" b="0" i="0" u="none" strike="noStrike">
                          <a:solidFill>
                            <a:srgbClr val="000000"/>
                          </a:solidFill>
                          <a:latin typeface="Times New Roman"/>
                        </a:rPr>
                        <a:t>40,210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32,170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69,508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64,418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Other </a:t>
                      </a:r>
                      <a:r>
                        <a:rPr lang="en-US" sz="1600" b="0" i="0" u="none" strike="noStrike" dirty="0">
                          <a:solidFill>
                            <a:srgbClr val="000000"/>
                          </a:solidFill>
                          <a:latin typeface="Times New Roman" pitchFamily="18" charset="0"/>
                          <a:ea typeface="標楷體" pitchFamily="65" charset="-120"/>
                          <a:cs typeface="Times New Roman" pitchFamily="18" charset="0"/>
                        </a:rPr>
                        <a:t>gains (losses)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(1,937)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(889)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(3,983)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(1,934)</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Foreign </a:t>
                      </a:r>
                      <a:r>
                        <a:rPr lang="en-US" sz="1600" b="0" i="0" u="none" strike="noStrike" dirty="0">
                          <a:solidFill>
                            <a:srgbClr val="000000"/>
                          </a:solidFill>
                          <a:latin typeface="Times New Roman" pitchFamily="18" charset="0"/>
                          <a:ea typeface="標楷體" pitchFamily="65" charset="-120"/>
                          <a:cs typeface="Times New Roman" pitchFamily="18" charset="0"/>
                        </a:rPr>
                        <a:t>exchange gains (losses)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10,665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(8,495)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26,334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(20,039)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Financial </a:t>
                      </a:r>
                      <a:r>
                        <a:rPr lang="en-US" sz="1600" b="0" i="0" u="none" strike="noStrike" dirty="0">
                          <a:solidFill>
                            <a:srgbClr val="000000"/>
                          </a:solidFill>
                          <a:latin typeface="Times New Roman" pitchFamily="18" charset="0"/>
                          <a:ea typeface="標楷體" pitchFamily="65" charset="-120"/>
                          <a:cs typeface="Times New Roman" pitchFamily="18" charset="0"/>
                        </a:rPr>
                        <a:t>costs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(4,584)</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(3,701)</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(8,169)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(7,693)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en-US" sz="1600" b="1" i="0" u="none" strike="noStrike" dirty="0" smtClean="0">
                          <a:solidFill>
                            <a:srgbClr val="000000"/>
                          </a:solidFill>
                          <a:latin typeface="Times New Roman" pitchFamily="18" charset="0"/>
                          <a:ea typeface="標楷體" pitchFamily="65" charset="-120"/>
                          <a:cs typeface="Times New Roman" pitchFamily="18" charset="0"/>
                        </a:rPr>
                        <a:t>Total </a:t>
                      </a:r>
                      <a:r>
                        <a:rPr lang="en-US" sz="1600" b="1" i="0" u="none" strike="noStrike" dirty="0">
                          <a:solidFill>
                            <a:srgbClr val="000000"/>
                          </a:solidFill>
                          <a:latin typeface="Times New Roman" pitchFamily="18" charset="0"/>
                          <a:ea typeface="標楷體" pitchFamily="65" charset="-120"/>
                          <a:cs typeface="Times New Roman" pitchFamily="18" charset="0"/>
                        </a:rPr>
                        <a:t>of non-operating income and </a:t>
                      </a:r>
                      <a:r>
                        <a:rPr lang="en-US" sz="1600" b="1" i="0" u="none" strike="noStrike" dirty="0" smtClean="0">
                          <a:solidFill>
                            <a:srgbClr val="000000"/>
                          </a:solidFill>
                          <a:latin typeface="Times New Roman" pitchFamily="18" charset="0"/>
                          <a:ea typeface="標楷體" pitchFamily="65" charset="-120"/>
                          <a:cs typeface="Times New Roman" pitchFamily="18" charset="0"/>
                        </a:rPr>
                        <a:t>expenses</a:t>
                      </a:r>
                      <a:endParaRPr lang="en-US" sz="1600" b="1"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a:solidFill>
                            <a:srgbClr val="000000"/>
                          </a:solidFill>
                          <a:latin typeface="Times New Roman"/>
                        </a:rPr>
                        <a:t>45,230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a:solidFill>
                            <a:srgbClr val="000000"/>
                          </a:solidFill>
                          <a:latin typeface="Times New Roman"/>
                        </a:rPr>
                        <a:t>20,595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a:solidFill>
                            <a:srgbClr val="000000"/>
                          </a:solidFill>
                          <a:latin typeface="Times New Roman"/>
                        </a:rPr>
                        <a:t>85,149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a:solidFill>
                            <a:srgbClr val="000000"/>
                          </a:solidFill>
                          <a:latin typeface="Times New Roman"/>
                        </a:rPr>
                        <a:t>37,251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475656" y="548680"/>
            <a:ext cx="7200800" cy="113877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Consolidated Statement of Financial Position</a:t>
            </a:r>
          </a:p>
          <a:p>
            <a:endParaRPr lang="en-US" altLang="zh-TW" sz="2000" b="1" dirty="0" smtClean="0">
              <a:solidFill>
                <a:srgbClr val="0606D8"/>
              </a:solidFill>
              <a:latin typeface="標楷體" pitchFamily="65" charset="-120"/>
              <a:ea typeface="標楷體" pitchFamily="65" charset="-120"/>
            </a:endParaRPr>
          </a:p>
          <a:p>
            <a:endParaRPr lang="zh-TW" altLang="en-US" sz="2000" b="1" dirty="0">
              <a:solidFill>
                <a:srgbClr val="0606D8"/>
              </a:solidFill>
              <a:latin typeface="標楷體" pitchFamily="65" charset="-120"/>
              <a:ea typeface="標楷體" pitchFamily="65" charset="-120"/>
            </a:endParaRPr>
          </a:p>
        </p:txBody>
      </p:sp>
      <p:graphicFrame>
        <p:nvGraphicFramePr>
          <p:cNvPr id="4" name="表格 3"/>
          <p:cNvGraphicFramePr>
            <a:graphicFrameLocks noGrp="1"/>
          </p:cNvGraphicFramePr>
          <p:nvPr/>
        </p:nvGraphicFramePr>
        <p:xfrm>
          <a:off x="755576" y="1628804"/>
          <a:ext cx="7704857" cy="4464172"/>
        </p:xfrm>
        <a:graphic>
          <a:graphicData uri="http://schemas.openxmlformats.org/drawingml/2006/table">
            <a:tbl>
              <a:tblPr/>
              <a:tblGrid>
                <a:gridCol w="3189305"/>
                <a:gridCol w="1405189"/>
                <a:gridCol w="94732"/>
                <a:gridCol w="1515710"/>
                <a:gridCol w="94732"/>
                <a:gridCol w="1405189"/>
              </a:tblGrid>
              <a:tr h="422676">
                <a:tc rowSpan="2">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Unit</a:t>
                      </a:r>
                      <a:r>
                        <a:rPr lang="en-US" sz="1400" b="0" i="0" u="none" strike="noStrike" dirty="0">
                          <a:solidFill>
                            <a:srgbClr val="000000"/>
                          </a:solidFill>
                          <a:latin typeface="Times New Roman" pitchFamily="18" charset="0"/>
                          <a:ea typeface="標楷體" pitchFamily="65" charset="-120"/>
                          <a:cs typeface="Times New Roman" pitchFamily="18" charset="0"/>
                        </a:rPr>
                        <a:t>: NTD Thousand</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2022/6/30</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2021/12/31</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2021/6/30</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62300">
                <a:tc vMerge="1">
                  <a:txBody>
                    <a:bodyPr/>
                    <a:lstStyle/>
                    <a:p>
                      <a:endParaRPr lang="zh-TW" altLang="en-US"/>
                    </a:p>
                  </a:txBody>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Cash</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dirty="0">
                          <a:solidFill>
                            <a:srgbClr val="000000"/>
                          </a:solidFill>
                          <a:latin typeface="Times New Roman"/>
                        </a:rPr>
                        <a:t>755,631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754,876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794,933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39196">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Accounts </a:t>
                      </a:r>
                      <a:r>
                        <a:rPr lang="en-US" sz="1400" b="0" i="0" u="none" strike="noStrike" dirty="0">
                          <a:solidFill>
                            <a:srgbClr val="000000"/>
                          </a:solidFill>
                          <a:latin typeface="Times New Roman" pitchFamily="18" charset="0"/>
                          <a:ea typeface="標楷體" pitchFamily="65" charset="-120"/>
                          <a:cs typeface="Times New Roman" pitchFamily="18" charset="0"/>
                        </a:rPr>
                        <a:t>receivable</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438,834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404,435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430,856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Inventories</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963,838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902,423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677,680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Other </a:t>
                      </a:r>
                      <a:r>
                        <a:rPr lang="en-US" sz="1400" b="0" i="0" u="none" strike="noStrike" dirty="0">
                          <a:solidFill>
                            <a:srgbClr val="000000"/>
                          </a:solidFill>
                          <a:latin typeface="Times New Roman" pitchFamily="18" charset="0"/>
                          <a:ea typeface="標楷體" pitchFamily="65" charset="-120"/>
                          <a:cs typeface="Times New Roman" pitchFamily="18" charset="0"/>
                        </a:rPr>
                        <a:t>current 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167,406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144,856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205,847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3,478,344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3,489,185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3,499,782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1"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1" i="0" u="none" strike="noStrike" dirty="0" smtClean="0">
                          <a:solidFill>
                            <a:srgbClr val="000000"/>
                          </a:solidFill>
                          <a:latin typeface="Times New Roman" pitchFamily="18" charset="0"/>
                          <a:ea typeface="標楷體" pitchFamily="65" charset="-120"/>
                          <a:cs typeface="Times New Roman" pitchFamily="18" charset="0"/>
                        </a:rPr>
                        <a:t>Total </a:t>
                      </a:r>
                      <a:r>
                        <a:rPr lang="en-US" sz="1400" b="1"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5,804,053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5,695,775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5,609,098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1,282,751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1,044,829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865,967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1,190,284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1,222,772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1,249,313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2,473,035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2,267,601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2,115,280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equity</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a:solidFill>
                            <a:srgbClr val="000000"/>
                          </a:solidFill>
                          <a:latin typeface="Times New Roman"/>
                        </a:rPr>
                        <a:t>3,331,018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a:solidFill>
                            <a:srgbClr val="000000"/>
                          </a:solidFill>
                          <a:latin typeface="Times New Roman"/>
                        </a:rPr>
                        <a:t>3,428,174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a:solidFill>
                            <a:srgbClr val="000000"/>
                          </a:solidFill>
                          <a:latin typeface="Times New Roman"/>
                        </a:rPr>
                        <a:t>3,493,818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547664" y="620688"/>
            <a:ext cx="6912768" cy="1077218"/>
          </a:xfrm>
          <a:prstGeom prst="rect">
            <a:avLst/>
          </a:prstGeom>
          <a:noFill/>
          <a:ln w="9525">
            <a:noFill/>
            <a:miter lim="800000"/>
            <a:headEnd/>
            <a:tailEnd/>
          </a:ln>
        </p:spPr>
        <p:txBody>
          <a:bodyPr wrap="square">
            <a:spAutoFit/>
          </a:bodyPr>
          <a:lstStyle/>
          <a:p>
            <a:r>
              <a:rPr lang="en-US" altLang="zh-TW" b="1" dirty="0" smtClean="0">
                <a:solidFill>
                  <a:schemeClr val="accent1">
                    <a:lumMod val="75000"/>
                  </a:schemeClr>
                </a:solidFill>
                <a:latin typeface="Times New Roman" pitchFamily="18" charset="0"/>
                <a:ea typeface="標楷體" pitchFamily="65" charset="-120"/>
                <a:cs typeface="Times New Roman" pitchFamily="18" charset="0"/>
              </a:rPr>
              <a:t>Contribution Ratio for Consolidated Sales Revenue</a:t>
            </a:r>
          </a:p>
          <a:p>
            <a:endParaRPr lang="zh-TW" altLang="en-US" sz="4000" b="1" dirty="0">
              <a:solidFill>
                <a:srgbClr val="0606D8"/>
              </a:solidFill>
              <a:latin typeface="標楷體" pitchFamily="65" charset="-120"/>
              <a:ea typeface="標楷體" pitchFamily="65" charset="-120"/>
            </a:endParaRPr>
          </a:p>
        </p:txBody>
      </p:sp>
      <p:graphicFrame>
        <p:nvGraphicFramePr>
          <p:cNvPr id="5" name="圖表 4"/>
          <p:cNvGraphicFramePr/>
          <p:nvPr/>
        </p:nvGraphicFramePr>
        <p:xfrm>
          <a:off x="683568" y="1628800"/>
          <a:ext cx="7776864" cy="432048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996952"/>
            <a:ext cx="5796136" cy="923330"/>
          </a:xfrm>
          <a:prstGeom prst="rect">
            <a:avLst/>
          </a:prstGeom>
          <a:noFill/>
        </p:spPr>
        <p:txBody>
          <a:bodyPr>
            <a:spAutoFit/>
          </a:bodyPr>
          <a:lstStyle/>
          <a:p>
            <a:pPr algn="ctr">
              <a:defRPr/>
            </a:pPr>
            <a:r>
              <a:rPr lang="en-US" altLang="zh-CN"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Q </a:t>
            </a:r>
            <a:r>
              <a:rPr lang="en-US" altLang="zh-CN"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&amp; A</a:t>
            </a:r>
            <a:endParaRPr lang="zh-CN" alt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endParaRPr>
          </a:p>
        </p:txBody>
      </p:sp>
      <p:pic>
        <p:nvPicPr>
          <p:cNvPr id="107524"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0"/>
            <a:ext cx="6516688" cy="1585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24_自訂設計">
  <a:themeElements>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4_自訂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4_自訂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4_自訂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4_自訂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4_自訂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4_自訂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4_自訂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4_自訂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4_自訂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4_自訂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4_自訂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4_自訂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8754</TotalTime>
  <Pages>0</Pages>
  <Words>573</Words>
  <Characters>0</Characters>
  <Application>Microsoft Office PowerPoint</Application>
  <PresentationFormat>如螢幕大小 (4:3)</PresentationFormat>
  <Lines>0</Lines>
  <Paragraphs>288</Paragraphs>
  <Slides>8</Slides>
  <Notes>4</Notes>
  <HiddenSlides>0</HiddenSlides>
  <MMClips>0</MMClips>
  <ScaleCrop>false</ScaleCrop>
  <HeadingPairs>
    <vt:vector size="4" baseType="variant">
      <vt:variant>
        <vt:lpstr>佈景主題</vt:lpstr>
      </vt:variant>
      <vt:variant>
        <vt:i4>3</vt:i4>
      </vt:variant>
      <vt:variant>
        <vt:lpstr>投影片標題</vt:lpstr>
      </vt:variant>
      <vt:variant>
        <vt:i4>8</vt:i4>
      </vt:variant>
    </vt:vector>
  </HeadingPairs>
  <TitlesOfParts>
    <vt:vector size="11" baseType="lpstr">
      <vt:lpstr>24_自訂設計</vt:lpstr>
      <vt:lpstr>自訂設計</vt:lpstr>
      <vt:lpstr>1_自訂設計</vt:lpstr>
      <vt:lpstr>投影片 1</vt:lpstr>
      <vt:lpstr>投影片 2</vt:lpstr>
      <vt:lpstr>投影片 3</vt:lpstr>
      <vt:lpstr>投影片 4</vt:lpstr>
      <vt:lpstr>投影片 5</vt:lpstr>
      <vt:lpstr>投影片 6</vt:lpstr>
      <vt:lpstr>投影片 7</vt:lpstr>
      <vt:lpstr>投影片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hope</dc:creator>
  <cp:lastModifiedBy>Ray</cp:lastModifiedBy>
  <cp:revision>452</cp:revision>
  <dcterms:modified xsi:type="dcterms:W3CDTF">2022-08-10T05:57:08Z</dcterms:modified>
</cp:coreProperties>
</file>