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7" r:id="rId1"/>
    <p:sldMasterId id="2147483696" r:id="rId2"/>
    <p:sldMasterId id="2147483708" r:id="rId3"/>
  </p:sldMasterIdLst>
  <p:notesMasterIdLst>
    <p:notesMasterId r:id="rId12"/>
  </p:notesMasterIdLst>
  <p:handoutMasterIdLst>
    <p:handoutMasterId r:id="rId13"/>
  </p:handoutMasterIdLst>
  <p:sldIdLst>
    <p:sldId id="482" r:id="rId4"/>
    <p:sldId id="483" r:id="rId5"/>
    <p:sldId id="475" r:id="rId6"/>
    <p:sldId id="476" r:id="rId7"/>
    <p:sldId id="478" r:id="rId8"/>
    <p:sldId id="479" r:id="rId9"/>
    <p:sldId id="477" r:id="rId10"/>
    <p:sldId id="481" r:id="rId11"/>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1pPr>
    <a:lvl2pPr marL="4572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2pPr>
    <a:lvl3pPr marL="9144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3pPr>
    <a:lvl4pPr marL="13716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4pPr>
    <a:lvl5pPr marL="18288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5pPr>
    <a:lvl6pPr marL="22860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6pPr>
    <a:lvl7pPr marL="27432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7pPr>
    <a:lvl8pPr marL="32004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8pPr>
    <a:lvl9pPr marL="36576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606D8"/>
    <a:srgbClr val="FFFFFF"/>
    <a:srgbClr val="FF0066"/>
    <a:srgbClr val="0000FF"/>
    <a:srgbClr val="FF3300"/>
    <a:srgbClr val="99CCFF"/>
    <a:srgbClr val="0066FF"/>
    <a:srgbClr val="0174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10" autoAdjust="0"/>
  </p:normalViewPr>
  <p:slideViewPr>
    <p:cSldViewPr>
      <p:cViewPr>
        <p:scale>
          <a:sx n="100" d="100"/>
          <a:sy n="100" d="100"/>
        </p:scale>
        <p:origin x="-1666" y="307"/>
      </p:cViewPr>
      <p:guideLst>
        <p:guide orient="horz" pos="2160"/>
        <p:guide pos="2880"/>
      </p:guideLst>
    </p:cSldViewPr>
  </p:slideViewPr>
  <p:outlineViewPr>
    <p:cViewPr>
      <p:scale>
        <a:sx n="33" d="100"/>
        <a:sy n="33" d="100"/>
      </p:scale>
      <p:origin x="211"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87" y="-82"/>
      </p:cViewPr>
      <p:guideLst>
        <p:guide orient="horz" pos="2880"/>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y_cheng\Desktop\&#27861;&#35498;&#26371;&#36039;&#26009;\2021\202112\&#26032;&#24040;Q3&#27861;&#35498;&#26371;&#38651;&#23376;&#27284;-2021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TW"/>
  <c:style val="19"/>
  <c:chart>
    <c:plotArea>
      <c:layout/>
      <c:barChart>
        <c:barDir val="col"/>
        <c:grouping val="stacked"/>
        <c:ser>
          <c:idx val="1"/>
          <c:order val="0"/>
          <c:tx>
            <c:strRef>
              <c:f>各事業處營收佔比!$A$5</c:f>
              <c:strCache>
                <c:ptCount val="1"/>
                <c:pt idx="0">
                  <c:v>Switch</c:v>
                </c:pt>
              </c:strCache>
            </c:strRef>
          </c:tx>
          <c:dLbls>
            <c:showVal val="1"/>
          </c:dLbls>
          <c:cat>
            <c:strRef>
              <c:f>各事業處營收佔比!$B$3:$I$3</c:f>
              <c:strCache>
                <c:ptCount val="8"/>
                <c:pt idx="0">
                  <c:v>2019 Q4</c:v>
                </c:pt>
                <c:pt idx="1">
                  <c:v>2020 Q1</c:v>
                </c:pt>
                <c:pt idx="2">
                  <c:v>2020 Q2</c:v>
                </c:pt>
                <c:pt idx="3">
                  <c:v>2020 Q3</c:v>
                </c:pt>
                <c:pt idx="4">
                  <c:v>2020 Q4</c:v>
                </c:pt>
                <c:pt idx="5">
                  <c:v>2021 Q1</c:v>
                </c:pt>
                <c:pt idx="6">
                  <c:v>2021 Q2</c:v>
                </c:pt>
                <c:pt idx="7">
                  <c:v>2021 Q3</c:v>
                </c:pt>
              </c:strCache>
            </c:strRef>
          </c:cat>
          <c:val>
            <c:numRef>
              <c:f>各事業處營收佔比!$B$5:$I$5</c:f>
              <c:numCache>
                <c:formatCode>0.00%</c:formatCode>
                <c:ptCount val="8"/>
                <c:pt idx="0">
                  <c:v>0.34462612601344683</c:v>
                </c:pt>
                <c:pt idx="1">
                  <c:v>0.34274562739981834</c:v>
                </c:pt>
                <c:pt idx="2">
                  <c:v>0.42264353011499489</c:v>
                </c:pt>
                <c:pt idx="3">
                  <c:v>0.40228253371286932</c:v>
                </c:pt>
                <c:pt idx="4">
                  <c:v>0.38395398707495532</c:v>
                </c:pt>
                <c:pt idx="5">
                  <c:v>0.48573271138779028</c:v>
                </c:pt>
                <c:pt idx="6">
                  <c:v>0.4841140055331854</c:v>
                </c:pt>
                <c:pt idx="7">
                  <c:v>0.46212225284352948</c:v>
                </c:pt>
              </c:numCache>
            </c:numRef>
          </c:val>
        </c:ser>
        <c:ser>
          <c:idx val="3"/>
          <c:order val="1"/>
          <c:tx>
            <c:strRef>
              <c:f>各事業處營收佔比!$A$7</c:f>
              <c:strCache>
                <c:ptCount val="1"/>
                <c:pt idx="0">
                  <c:v>PSU</c:v>
                </c:pt>
              </c:strCache>
            </c:strRef>
          </c:tx>
          <c:dLbls>
            <c:showVal val="1"/>
          </c:dLbls>
          <c:cat>
            <c:strRef>
              <c:f>各事業處營收佔比!$B$3:$I$3</c:f>
              <c:strCache>
                <c:ptCount val="8"/>
                <c:pt idx="0">
                  <c:v>2019 Q4</c:v>
                </c:pt>
                <c:pt idx="1">
                  <c:v>2020 Q1</c:v>
                </c:pt>
                <c:pt idx="2">
                  <c:v>2020 Q2</c:v>
                </c:pt>
                <c:pt idx="3">
                  <c:v>2020 Q3</c:v>
                </c:pt>
                <c:pt idx="4">
                  <c:v>2020 Q4</c:v>
                </c:pt>
                <c:pt idx="5">
                  <c:v>2021 Q1</c:v>
                </c:pt>
                <c:pt idx="6">
                  <c:v>2021 Q2</c:v>
                </c:pt>
                <c:pt idx="7">
                  <c:v>2021 Q3</c:v>
                </c:pt>
              </c:strCache>
            </c:strRef>
          </c:cat>
          <c:val>
            <c:numRef>
              <c:f>各事業處營收佔比!$B$7:$I$7</c:f>
              <c:numCache>
                <c:formatCode>0.00%</c:formatCode>
                <c:ptCount val="8"/>
                <c:pt idx="0">
                  <c:v>0.65537387398655311</c:v>
                </c:pt>
                <c:pt idx="1">
                  <c:v>0.65725437260018171</c:v>
                </c:pt>
                <c:pt idx="2">
                  <c:v>0.57735646988500511</c:v>
                </c:pt>
                <c:pt idx="3">
                  <c:v>0.59771746628713074</c:v>
                </c:pt>
                <c:pt idx="4">
                  <c:v>0.61604601292504468</c:v>
                </c:pt>
                <c:pt idx="5">
                  <c:v>0.51426728861220972</c:v>
                </c:pt>
                <c:pt idx="6">
                  <c:v>0.5158859944668146</c:v>
                </c:pt>
                <c:pt idx="7">
                  <c:v>0.53787774715647052</c:v>
                </c:pt>
              </c:numCache>
            </c:numRef>
          </c:val>
        </c:ser>
        <c:overlap val="100"/>
        <c:axId val="48337280"/>
        <c:axId val="48342912"/>
      </c:barChart>
      <c:catAx>
        <c:axId val="48337280"/>
        <c:scaling>
          <c:orientation val="minMax"/>
        </c:scaling>
        <c:axPos val="b"/>
        <c:tickLblPos val="nextTo"/>
        <c:crossAx val="48342912"/>
        <c:crosses val="autoZero"/>
        <c:auto val="1"/>
        <c:lblAlgn val="ctr"/>
        <c:lblOffset val="100"/>
      </c:catAx>
      <c:valAx>
        <c:axId val="48342912"/>
        <c:scaling>
          <c:orientation val="minMax"/>
          <c:max val="1"/>
        </c:scaling>
        <c:axPos val="l"/>
        <c:majorGridlines/>
        <c:numFmt formatCode="0%" sourceLinked="0"/>
        <c:tickLblPos val="nextTo"/>
        <c:crossAx val="48337280"/>
        <c:crosses val="autoZero"/>
        <c:crossBetween val="between"/>
      </c:valAx>
    </c:plotArea>
    <c:legend>
      <c:legendPos val="t"/>
      <c:layout/>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b="1" i="0">
                <a:latin typeface="Calibri" pitchFamily="34" charset="0"/>
              </a:defRPr>
            </a:lvl1pPr>
          </a:lstStyle>
          <a:p>
            <a:pPr>
              <a:defRPr/>
            </a:pPr>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1" i="0">
                <a:latin typeface="Calibri" pitchFamily="34" charset="0"/>
              </a:defRPr>
            </a:lvl1pPr>
          </a:lstStyle>
          <a:p>
            <a:pPr>
              <a:defRPr/>
            </a:pPr>
            <a:fld id="{279A7B6D-1A2C-4660-BD05-70DDE92DAE70}" type="datetime1">
              <a:rPr lang="zh-TW" altLang="en-US"/>
              <a:pPr>
                <a:defRPr/>
              </a:pPr>
              <a:t>2021/11/26</a:t>
            </a:fld>
            <a:endParaRPr lang="en-US" altLang="zh-TW"/>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1" i="0">
                <a:latin typeface="Calibri" pitchFamily="34" charset="0"/>
              </a:defRPr>
            </a:lvl1pPr>
          </a:lstStyle>
          <a:p>
            <a:pPr>
              <a:defRPr/>
            </a:pPr>
            <a:fld id="{FE9FB9A0-AE75-4E13-BFB0-2BE2E110AE8F}" type="slidenum">
              <a:rPr lang="zh-TW" altLang="en-US"/>
              <a:pPr>
                <a:defRPr/>
              </a:pPr>
              <a:t>‹#›</a:t>
            </a:fld>
            <a:endParaRPr lang="en-US" altLang="zh-TW"/>
          </a:p>
        </p:txBody>
      </p:sp>
      <p:sp>
        <p:nvSpPr>
          <p:cNvPr id="6" name="頁尾版面配置區 5"/>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b="1" i="0">
                <a:latin typeface="Calibri" pitchFamily="34" charset="0"/>
              </a:defRPr>
            </a:lvl1pPr>
          </a:lstStyle>
          <a:p>
            <a:pPr>
              <a:defRPr/>
            </a:pPr>
            <a:fld id="{B2D9534D-15B0-47CC-9372-A0C959E6F218}" type="datetime1">
              <a:rPr lang="zh-TW" altLang="en-US"/>
              <a:pPr>
                <a:defRPr/>
              </a:pPr>
              <a:t>2021/11/26</a:t>
            </a:fld>
            <a:endParaRPr lang="en-US" altLang="zh-TW"/>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1" y="4343401"/>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3254" name="Rectangle 6"/>
          <p:cNvSpPr>
            <a:spLocks noGrp="1" noChangeArrowheads="1"/>
          </p:cNvSpPr>
          <p:nvPr>
            <p:ph type="ftr" sz="quarter" idx="4"/>
          </p:nvPr>
        </p:nvSpPr>
        <p:spPr bwMode="auto">
          <a:xfrm>
            <a:off x="1"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b="1" i="0">
                <a:latin typeface="Calibri" pitchFamily="34" charset="0"/>
              </a:defRPr>
            </a:lvl1pPr>
          </a:lstStyle>
          <a:p>
            <a:pPr>
              <a:defRPr/>
            </a:pPr>
            <a:fld id="{5CFD62E5-F9D7-41F0-90DE-EB32247BED92}"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1pPr>
    <a:lvl2pPr marL="4572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2pPr>
    <a:lvl3pPr marL="9144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3pPr>
    <a:lvl4pPr marL="13716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4pPr>
    <a:lvl5pPr marL="18288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09572" name="Slide Number Placeholder 3"/>
          <p:cNvSpPr>
            <a:spLocks noGrp="1"/>
          </p:cNvSpPr>
          <p:nvPr>
            <p:ph type="sldNum" sz="quarter" idx="5"/>
          </p:nvPr>
        </p:nvSpPr>
        <p:spPr>
          <a:noFill/>
          <a:ln>
            <a:miter lim="800000"/>
            <a:headEnd/>
            <a:tailEnd/>
          </a:ln>
        </p:spPr>
        <p:txBody>
          <a:bodyPr/>
          <a:lstStyle/>
          <a:p>
            <a:fld id="{9D929108-335C-4D0C-85B2-99AE2D7F4406}" type="slidenum">
              <a:rPr lang="zh-CN" altLang="en-US" smtClean="0"/>
              <a:pPr/>
              <a:t>1</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2</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3</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34148" name="Slide Number Placeholder 3"/>
          <p:cNvSpPr>
            <a:spLocks noGrp="1"/>
          </p:cNvSpPr>
          <p:nvPr>
            <p:ph type="sldNum" sz="quarter" idx="5"/>
          </p:nvPr>
        </p:nvSpPr>
        <p:spPr>
          <a:noFill/>
          <a:ln>
            <a:miter lim="800000"/>
            <a:headEnd/>
            <a:tailEnd/>
          </a:ln>
        </p:spPr>
        <p:txBody>
          <a:bodyPr/>
          <a:lstStyle/>
          <a:p>
            <a:fld id="{C1CB270F-5B79-486F-978B-A0059726796C}" type="slidenum">
              <a:rPr lang="zh-CN" altLang="en-US" smtClean="0"/>
              <a:pPr/>
              <a:t>8</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4E81945-F50A-4E18-BF23-91688C859104}"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3FB98C61-94C6-4AFB-B8B2-640B9D0897F2}" type="slidenum">
              <a:rPr lang="zh-TW" altLang="en-US"/>
              <a:pPr>
                <a:defRPr/>
              </a:pPr>
              <a:t>‹#›</a:t>
            </a:fld>
            <a:endParaRPr lang="zh-TW"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8676AB5-4152-4E88-967E-479A55E3AE53}"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92B1F58-E843-4226-A9A2-5EAEE8B64261}"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6A7B31A-E4EC-4516-8D06-1BDA8BC10764}"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DDBFD60-E9E1-4F2B-975C-50A2C79697CE}"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F4382D-3985-4297-ABE3-5CE554716AD3}"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09060E8-BBFF-4D42-B632-7E8B79A352C0}"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C7DF3620-FFCB-4C13-A9D9-4987B0A7EFD4}" type="datetime1">
              <a:rPr lang="zh-TW" altLang="en-US" smtClean="0"/>
              <a:pPr>
                <a:defRPr/>
              </a:pPr>
              <a:t>2021/11/26</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94B87B9-9208-43E4-B8C7-FB3CDB2160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993B091-C43C-4654-8A43-EAA69FF97A23}" type="datetime1">
              <a:rPr lang="zh-TW" altLang="en-US" smtClean="0"/>
              <a:pPr>
                <a:defRPr/>
              </a:pPr>
              <a:t>2021/11/26</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9468193-9D54-4B13-AE35-818C6B3CAEEB}"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0955051-D87A-4B11-B579-85A86EF67841}" type="datetime1">
              <a:rPr lang="zh-TW" altLang="en-US" smtClean="0"/>
              <a:pPr>
                <a:defRPr/>
              </a:pPr>
              <a:t>2021/11/26</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6B435E9-0FA4-4910-857E-C736F457A015}"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A3B06C1D-B4A6-4A9A-9A75-4E328887BAA4}"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4C004169-8151-45CD-B4BF-8630BD14C0BF}"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FFF9FB1-5435-4B32-A580-03E71810E32B}"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9157E90-12CC-4B32-9703-E6F4B5451B30}"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90314AB-027F-4AE6-B5E8-67BC217122D6}"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D3488CDF-8B9F-4CBD-8587-13EC5F1D86E2}"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D8651ECE-EB54-41DD-A849-EB2A6FA6B8E7}" type="datetime1">
              <a:rPr lang="zh-TW" altLang="en-US" smtClean="0"/>
              <a:pPr>
                <a:defRPr/>
              </a:pPr>
              <a:t>2021/11/26</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E175E55-4DB3-4DFA-9BDD-90104184910F}"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A653D9-3133-432C-9FF5-FAB88D4D3CAE}" type="datetime1">
              <a:rPr lang="zh-TW" altLang="en-US" smtClean="0"/>
              <a:pPr>
                <a:defRPr/>
              </a:pPr>
              <a:t>2021/11/26</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2FE9C0C-D0EC-4FA7-98E2-3BD31ABCB6B9}" type="slidenum">
              <a:rPr lang="zh-TW" altLang="en-US"/>
              <a:pPr>
                <a:defRPr/>
              </a:pPr>
              <a:t>‹#›</a:t>
            </a:fld>
            <a:endParaRPr lang="zh-TW"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2" name="图片 3" descr="bgk1.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5A0DE81-1E08-4663-9772-E3E99199CE4A}"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89C36F0-9CBD-403C-8B81-9FC0215A00E4}" type="slidenum">
              <a:rPr lang="zh-TW" altLang="en-US"/>
              <a:pPr>
                <a:defRPr/>
              </a:pPr>
              <a:t>‹#›</a:t>
            </a:fld>
            <a:endParaRPr lang="zh-TW"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2C1F9F6-A957-4247-8233-B5D801F68D70}"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CBFC4B5-7054-4C39-95D3-C5F79C7219CB}" type="slidenum">
              <a:rPr lang="zh-TW" altLang="en-US"/>
              <a:pPr>
                <a:defRPr/>
              </a:pPr>
              <a:t>‹#›</a:t>
            </a:fld>
            <a:endParaRPr lang="zh-TW"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A6E1D8A-6864-40E4-B9B2-5E868EAD42D6}"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6AA94B6-B161-4077-8C62-FB56ADFB6D25}" type="slidenum">
              <a:rPr lang="zh-TW" altLang="en-US"/>
              <a:pPr>
                <a:defRPr/>
              </a:pPr>
              <a:t>‹#›</a:t>
            </a:fld>
            <a:endParaRPr lang="zh-TW"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841B743-12E6-4EEB-B8DA-76C9DB03BBE2}"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4BE7EF2-2AD9-4E80-B492-02B999DB1ED3}" type="slidenum">
              <a:rPr lang="zh-TW" altLang="en-US"/>
              <a:pPr>
                <a:defRPr/>
              </a:pPr>
              <a:t>‹#›</a:t>
            </a:fld>
            <a:endParaRPr lang="zh-TW"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7329605-CE75-40ED-972A-B7ED8CBACD49}" type="datetime1">
              <a:rPr lang="zh-TW" altLang="en-US" smtClean="0"/>
              <a:pPr>
                <a:defRPr/>
              </a:pPr>
              <a:t>2021/11/26</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98808AB-2B60-46DC-80AB-3F4D2C3A64F1}"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B613C9D-48CF-4547-B447-3E61805E3AB6}" type="datetime1">
              <a:rPr lang="zh-TW" altLang="en-US" smtClean="0"/>
              <a:pPr>
                <a:defRPr/>
              </a:pPr>
              <a:t>2021/11/26</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0B40920-B543-4A97-B40A-AB264736C9EF}" type="slidenum">
              <a:rPr lang="zh-TW" altLang="en-US"/>
              <a:pPr>
                <a:defRPr/>
              </a:pPr>
              <a:t>‹#›</a:t>
            </a:fld>
            <a:endParaRPr lang="zh-TW"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F6CC572C-06D3-4002-81DC-700A80DE27EF}" type="datetime1">
              <a:rPr lang="zh-TW" altLang="en-US" smtClean="0"/>
              <a:pPr>
                <a:defRPr/>
              </a:pPr>
              <a:t>2021/11/26</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05788721-EA65-458B-80A1-490201957CDA}" type="slidenum">
              <a:rPr lang="zh-TW" altLang="en-US"/>
              <a:pPr>
                <a:defRPr/>
              </a:pPr>
              <a:t>‹#›</a:t>
            </a:fld>
            <a:endParaRPr lang="zh-TW"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9CD9A74-B8D1-41AC-AC59-E93A097043F2}"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54230A1-5CF5-4B16-9767-D9EE282867B0}" type="slidenum">
              <a:rPr lang="zh-TW" altLang="en-US"/>
              <a:pPr>
                <a:defRPr/>
              </a:pPr>
              <a:t>‹#›</a:t>
            </a:fld>
            <a:endParaRPr lang="zh-TW"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5E36AB-7E46-4AF2-B019-1892478550F8}" type="datetime1">
              <a:rPr lang="zh-TW" altLang="en-US" smtClean="0"/>
              <a:pPr>
                <a:defRPr/>
              </a:pPr>
              <a:t>2021/11/26</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2554FA46-936B-46D1-A3B0-0D08BF2166DE}" type="slidenum">
              <a:rPr lang="zh-TW" altLang="en-US"/>
              <a:pPr>
                <a:defRPr/>
              </a:pPr>
              <a:t>‹#›</a:t>
            </a:fld>
            <a:endParaRPr lang="zh-TW"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73B2D4C8-A77F-46F1-AC1B-08FA1CA17EA6}"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5BAEB7E-E303-4A3D-ABE0-F00D68EC85DF}" type="slidenum">
              <a:rPr lang="zh-TW" altLang="en-US"/>
              <a:pPr>
                <a:defRPr/>
              </a:pPr>
              <a:t>‹#›</a:t>
            </a:fld>
            <a:endParaRPr lang="zh-TW"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4F6A9C2C-76C7-46B5-8C60-9708E919F0C0}" type="datetime1">
              <a:rPr lang="zh-TW" altLang="en-US" smtClean="0"/>
              <a:pPr>
                <a:defRPr/>
              </a:pPr>
              <a:t>2021/11/26</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5586C4B-740D-4F98-9CE9-C360E2CD7AE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4.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09" r:id="rId1"/>
    <p:sldLayoutId id="2147486810" r:id="rId2"/>
    <p:sldLayoutId id="2147486811" r:id="rId3"/>
    <p:sldLayoutId id="2147486812" r:id="rId4"/>
    <p:sldLayoutId id="2147486813" r:id="rId5"/>
    <p:sldLayoutId id="2147486814" r:id="rId6"/>
    <p:sldLayoutId id="2147486815" r:id="rId7"/>
    <p:sldLayoutId id="2147486816" r:id="rId8"/>
    <p:sldLayoutId id="2147486817" r:id="rId9"/>
    <p:sldLayoutId id="2147486818" r:id="rId10"/>
    <p:sldLayoutId id="2147486819"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2pPr>
      <a:lvl3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3pPr>
      <a:lvl4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4pPr>
      <a:lvl5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5pPr>
      <a:lvl6pPr marL="457200" algn="ctr" rtl="0" fontAlgn="base">
        <a:spcBef>
          <a:spcPct val="0"/>
        </a:spcBef>
        <a:spcAft>
          <a:spcPct val="0"/>
        </a:spcAft>
        <a:defRPr kumimoji="1" sz="4400">
          <a:solidFill>
            <a:schemeClr val="tx2"/>
          </a:solidFill>
          <a:latin typeface="Arial" pitchFamily="34" charset="0"/>
          <a:ea typeface="新細明體" pitchFamily="18" charset="-120"/>
        </a:defRPr>
      </a:lvl6pPr>
      <a:lvl7pPr marL="914400" algn="ctr" rtl="0" fontAlgn="base">
        <a:spcBef>
          <a:spcPct val="0"/>
        </a:spcBef>
        <a:spcAft>
          <a:spcPct val="0"/>
        </a:spcAft>
        <a:defRPr kumimoji="1" sz="4400">
          <a:solidFill>
            <a:schemeClr val="tx2"/>
          </a:solidFill>
          <a:latin typeface="Arial" pitchFamily="34" charset="0"/>
          <a:ea typeface="新細明體" pitchFamily="18" charset="-120"/>
        </a:defRPr>
      </a:lvl7pPr>
      <a:lvl8pPr marL="1371600" algn="ctr" rtl="0" fontAlgn="base">
        <a:spcBef>
          <a:spcPct val="0"/>
        </a:spcBef>
        <a:spcAft>
          <a:spcPct val="0"/>
        </a:spcAft>
        <a:defRPr kumimoji="1" sz="4400">
          <a:solidFill>
            <a:schemeClr val="tx2"/>
          </a:solidFill>
          <a:latin typeface="Arial" pitchFamily="34" charset="0"/>
          <a:ea typeface="新細明體" pitchFamily="18" charset="-120"/>
        </a:defRPr>
      </a:lvl8pPr>
      <a:lvl9pPr marL="1828800" algn="ctr" rtl="0" fontAlgn="base">
        <a:spcBef>
          <a:spcPct val="0"/>
        </a:spcBef>
        <a:spcAft>
          <a:spcPct val="0"/>
        </a:spcAft>
        <a:defRPr kumimoji="1" sz="4400">
          <a:solidFill>
            <a:schemeClr val="tx2"/>
          </a:solidFill>
          <a:latin typeface="Arial" pitchFamily="34"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34" r:id="rId1"/>
    <p:sldLayoutId id="2147486835" r:id="rId2"/>
    <p:sldLayoutId id="2147486836" r:id="rId3"/>
    <p:sldLayoutId id="2147486837" r:id="rId4"/>
    <p:sldLayoutId id="2147486838" r:id="rId5"/>
    <p:sldLayoutId id="2147486839" r:id="rId6"/>
    <p:sldLayoutId id="2147486840" r:id="rId7"/>
    <p:sldLayoutId id="2147486841" r:id="rId8"/>
    <p:sldLayoutId id="2147486842" r:id="rId9"/>
    <p:sldLayoutId id="2147486843" r:id="rId10"/>
    <p:sldLayoutId id="2147486844" r:id="rId11"/>
    <p:sldLayoutId id="2147486847" r:id="rId12"/>
    <p:sldLayoutId id="2147486860" r:id="rId1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49" r:id="rId1"/>
    <p:sldLayoutId id="2147486850" r:id="rId2"/>
    <p:sldLayoutId id="2147486851" r:id="rId3"/>
    <p:sldLayoutId id="2147486852" r:id="rId4"/>
    <p:sldLayoutId id="2147486853" r:id="rId5"/>
    <p:sldLayoutId id="2147486854" r:id="rId6"/>
    <p:sldLayoutId id="2147486855" r:id="rId7"/>
    <p:sldLayoutId id="2147486856" r:id="rId8"/>
    <p:sldLayoutId id="2147486857" r:id="rId9"/>
    <p:sldLayoutId id="2147486858" r:id="rId10"/>
    <p:sldLayoutId id="21474868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txBox="1">
            <a:spLocks noChangeArrowheads="1"/>
          </p:cNvSpPr>
          <p:nvPr/>
        </p:nvSpPr>
        <p:spPr bwMode="auto">
          <a:xfrm>
            <a:off x="-540568" y="2780928"/>
            <a:ext cx="6732240" cy="1323439"/>
          </a:xfrm>
          <a:prstGeom prst="rect">
            <a:avLst/>
          </a:prstGeom>
          <a:noFill/>
          <a:ln w="9525">
            <a:noFill/>
            <a:miter lim="800000"/>
            <a:headEnd/>
            <a:tailEnd/>
          </a:ln>
        </p:spPr>
        <p:txBody>
          <a:bodyPr wrap="square">
            <a:spAutoFit/>
          </a:bodyPr>
          <a:lstStyle/>
          <a:p>
            <a:pPr algn="ctr"/>
            <a:r>
              <a:rPr lang="en-US" altLang="zh-TW" sz="4000" b="1" dirty="0" smtClean="0">
                <a:solidFill>
                  <a:srgbClr val="0606D8"/>
                </a:solidFill>
                <a:latin typeface="Times New Roman" pitchFamily="18" charset="0"/>
                <a:ea typeface="標楷體" pitchFamily="65" charset="-120"/>
                <a:cs typeface="Times New Roman" pitchFamily="18" charset="0"/>
              </a:rPr>
              <a:t>2021</a:t>
            </a:r>
            <a:r>
              <a:rPr lang="zh-TW" altLang="en-US" sz="4000" b="1" dirty="0" smtClean="0">
                <a:solidFill>
                  <a:srgbClr val="0606D8"/>
                </a:solidFill>
                <a:latin typeface="Times New Roman" pitchFamily="18" charset="0"/>
                <a:ea typeface="標楷體" pitchFamily="65" charset="-120"/>
                <a:cs typeface="Times New Roman" pitchFamily="18" charset="0"/>
              </a:rPr>
              <a:t> </a:t>
            </a:r>
            <a:r>
              <a:rPr lang="en-US" altLang="zh-TW" sz="4000" b="1" dirty="0" smtClean="0">
                <a:solidFill>
                  <a:srgbClr val="0606D8"/>
                </a:solidFill>
                <a:latin typeface="Times New Roman" pitchFamily="18" charset="0"/>
                <a:ea typeface="標楷體" pitchFamily="65" charset="-120"/>
                <a:cs typeface="Times New Roman" pitchFamily="18" charset="0"/>
              </a:rPr>
              <a:t>Third Quarter </a:t>
            </a:r>
          </a:p>
          <a:p>
            <a:pPr algn="ctr"/>
            <a:r>
              <a:rPr lang="en-US" altLang="zh-TW" sz="4000" b="1" dirty="0" smtClean="0">
                <a:solidFill>
                  <a:srgbClr val="0606D8"/>
                </a:solidFill>
                <a:latin typeface="Times New Roman" pitchFamily="18" charset="0"/>
                <a:ea typeface="標楷體" pitchFamily="65" charset="-120"/>
                <a:cs typeface="Times New Roman" pitchFamily="18" charset="0"/>
              </a:rPr>
              <a:t>Investor Conference</a:t>
            </a:r>
            <a:endParaRPr lang="zh-CN" altLang="en-US" sz="4000" b="1" dirty="0" smtClean="0">
              <a:solidFill>
                <a:srgbClr val="0606D8"/>
              </a:solidFill>
              <a:latin typeface="Times New Roman" pitchFamily="18" charset="0"/>
              <a:ea typeface="標楷體" pitchFamily="65" charset="-120"/>
              <a:cs typeface="Times New Roman" pitchFamily="18" charset="0"/>
            </a:endParaRPr>
          </a:p>
        </p:txBody>
      </p:sp>
      <p:pic>
        <p:nvPicPr>
          <p:cNvPr id="40963"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115888"/>
            <a:ext cx="6516688" cy="1587500"/>
          </a:xfrm>
          <a:prstGeom prst="rect">
            <a:avLst/>
          </a:prstGeom>
          <a:noFill/>
          <a:ln w="9525">
            <a:noFill/>
            <a:miter lim="800000"/>
            <a:headEnd/>
            <a:tailEnd/>
          </a:ln>
        </p:spPr>
      </p:pic>
      <p:sp>
        <p:nvSpPr>
          <p:cNvPr id="40964" name="TextBox 3"/>
          <p:cNvSpPr txBox="1">
            <a:spLocks noChangeArrowheads="1"/>
          </p:cNvSpPr>
          <p:nvPr/>
        </p:nvSpPr>
        <p:spPr bwMode="auto">
          <a:xfrm>
            <a:off x="395536" y="5373216"/>
            <a:ext cx="6011863" cy="523875"/>
          </a:xfrm>
          <a:prstGeom prst="rect">
            <a:avLst/>
          </a:prstGeom>
          <a:noFill/>
          <a:ln w="9525">
            <a:noFill/>
            <a:miter lim="800000"/>
            <a:headEnd/>
            <a:tailEnd/>
          </a:ln>
        </p:spPr>
        <p:txBody>
          <a:bodyPr>
            <a:spAutoFit/>
          </a:bodyPr>
          <a:lstStyle/>
          <a:p>
            <a:pPr algn="ctr"/>
            <a:r>
              <a:rPr lang="en-US" altLang="zh-TW" sz="2800" b="1" dirty="0" smtClean="0">
                <a:solidFill>
                  <a:srgbClr val="0606D8"/>
                </a:solidFill>
                <a:latin typeface="Times New Roman" pitchFamily="18" charset="0"/>
                <a:ea typeface="標楷體" pitchFamily="65" charset="-120"/>
                <a:cs typeface="Times New Roman" pitchFamily="18" charset="0"/>
              </a:rPr>
              <a:t>Security Code: </a:t>
            </a:r>
            <a:r>
              <a:rPr lang="en-US" altLang="zh-TW" sz="2800" b="1" dirty="0">
                <a:solidFill>
                  <a:srgbClr val="0606D8"/>
                </a:solidFill>
                <a:latin typeface="Times New Roman" pitchFamily="18" charset="0"/>
                <a:ea typeface="標楷體" pitchFamily="65" charset="-120"/>
                <a:cs typeface="Times New Roman" pitchFamily="18" charset="0"/>
              </a:rPr>
              <a:t>2420</a:t>
            </a:r>
            <a:endParaRPr lang="zh-CN" altLang="en-US" sz="2800" b="1" dirty="0">
              <a:solidFill>
                <a:srgbClr val="0606D8"/>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27584" y="1700808"/>
            <a:ext cx="7992888" cy="1631216"/>
          </a:xfrm>
          <a:prstGeom prst="rect">
            <a:avLst/>
          </a:prstGeom>
        </p:spPr>
        <p:txBody>
          <a:bodyPr wrap="square">
            <a:spAutoFit/>
          </a:bodyPr>
          <a:lstStyle/>
          <a:p>
            <a:endParaRPr lang="zh-TW" altLang="en-US" sz="2000" dirty="0" smtClean="0">
              <a:latin typeface="Times New Roman" pitchFamily="18" charset="0"/>
              <a:ea typeface="標楷體" pitchFamily="65" charset="-120"/>
              <a:cs typeface="Times New Roman" pitchFamily="18" charset="0"/>
            </a:endParaRPr>
          </a:p>
          <a:p>
            <a:r>
              <a:rPr lang="en-US" altLang="zh-TW" sz="2000" dirty="0" smtClean="0">
                <a:latin typeface="Times New Roman" pitchFamily="18" charset="0"/>
                <a:ea typeface="標楷體" pitchFamily="65" charset="-120"/>
                <a:cs typeface="Times New Roman" pitchFamily="18" charset="0"/>
              </a:rPr>
              <a:t>No representation or warranty express or implied, is or will be made in or in relation to, and no responsibility or liability is or will be accepted by the Company as to, the accuracy or completeness of the information and any liability therefore is hereby expressly disclaimed. </a:t>
            </a:r>
            <a:endParaRPr lang="zh-TW" altLang="en-US" sz="2000" dirty="0">
              <a:latin typeface="Times New Roman" pitchFamily="18" charset="0"/>
              <a:ea typeface="標楷體" pitchFamily="65" charset="-120"/>
              <a:cs typeface="Times New Roman" pitchFamily="18" charset="0"/>
            </a:endParaRPr>
          </a:p>
        </p:txBody>
      </p:sp>
      <p:sp>
        <p:nvSpPr>
          <p:cNvPr id="8" name="矩形 7"/>
          <p:cNvSpPr/>
          <p:nvPr/>
        </p:nvSpPr>
        <p:spPr>
          <a:xfrm>
            <a:off x="2267744" y="332656"/>
            <a:ext cx="4572000" cy="584775"/>
          </a:xfrm>
          <a:prstGeom prst="rect">
            <a:avLst/>
          </a:prstGeom>
        </p:spPr>
        <p:txBody>
          <a:bodyPr>
            <a:spAutoFit/>
          </a:bodyPr>
          <a:lstStyle/>
          <a:p>
            <a:pPr algn="ctr"/>
            <a:r>
              <a:rPr lang="en-US" altLang="zh-TW" sz="3200" b="1" dirty="0" smtClean="0">
                <a:latin typeface="Times New Roman" pitchFamily="18" charset="0"/>
                <a:ea typeface="標楷體" pitchFamily="65" charset="-120"/>
                <a:cs typeface="Times New Roman" pitchFamily="18" charset="0"/>
              </a:rPr>
              <a:t>Disclaimer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矩形 2"/>
          <p:cNvSpPr>
            <a:spLocks noChangeArrowheads="1"/>
          </p:cNvSpPr>
          <p:nvPr/>
        </p:nvSpPr>
        <p:spPr bwMode="auto">
          <a:xfrm>
            <a:off x="1619672" y="476672"/>
            <a:ext cx="6365782" cy="523220"/>
          </a:xfrm>
          <a:prstGeom prst="rect">
            <a:avLst/>
          </a:prstGeom>
          <a:noFill/>
          <a:ln w="9525">
            <a:noFill/>
            <a:miter lim="800000"/>
            <a:headEnd/>
            <a:tailEnd/>
          </a:ln>
        </p:spPr>
        <p:txBody>
          <a:bodyPr wrap="non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2021</a:t>
            </a:r>
            <a:r>
              <a:rPr lang="zh-TW" altLang="en-US" sz="2800" b="1" dirty="0" smtClean="0">
                <a:solidFill>
                  <a:schemeClr val="accent1">
                    <a:lumMod val="75000"/>
                  </a:schemeClr>
                </a:solidFill>
                <a:latin typeface="Times New Roman" pitchFamily="18" charset="0"/>
                <a:ea typeface="標楷體" pitchFamily="65" charset="-120"/>
                <a:cs typeface="Times New Roman" pitchFamily="18" charset="0"/>
              </a:rPr>
              <a:t>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Q1~Q3</a:t>
            </a:r>
          </a:p>
        </p:txBody>
      </p:sp>
      <p:graphicFrame>
        <p:nvGraphicFramePr>
          <p:cNvPr id="7" name="表格 6"/>
          <p:cNvGraphicFramePr>
            <a:graphicFrameLocks noGrp="1"/>
          </p:cNvGraphicFramePr>
          <p:nvPr/>
        </p:nvGraphicFramePr>
        <p:xfrm>
          <a:off x="467544" y="1628801"/>
          <a:ext cx="8194983" cy="4461980"/>
        </p:xfrm>
        <a:graphic>
          <a:graphicData uri="http://schemas.openxmlformats.org/drawingml/2006/table">
            <a:tbl>
              <a:tblPr/>
              <a:tblGrid>
                <a:gridCol w="3744416"/>
                <a:gridCol w="977596"/>
                <a:gridCol w="822604"/>
                <a:gridCol w="72008"/>
                <a:gridCol w="994192"/>
                <a:gridCol w="799110"/>
                <a:gridCol w="72646"/>
                <a:gridCol w="712411"/>
              </a:tblGrid>
              <a:tr h="57075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2020</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sz="1400" b="0" i="0" u="none" strike="noStrike" dirty="0" err="1" smtClean="0">
                          <a:solidFill>
                            <a:srgbClr val="000000"/>
                          </a:solidFill>
                          <a:latin typeface="Times New Roman" pitchFamily="18" charset="0"/>
                          <a:ea typeface="標楷體" pitchFamily="65" charset="-120"/>
                          <a:cs typeface="Times New Roman" pitchFamily="18" charset="0"/>
                        </a:rPr>
                        <a:t>YoY</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89224">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Sales </a:t>
                      </a:r>
                      <a:r>
                        <a:rPr lang="en-US" sz="1400" b="0" i="0" u="none" strike="noStrike" dirty="0">
                          <a:solidFill>
                            <a:srgbClr val="000000"/>
                          </a:solidFill>
                          <a:latin typeface="Times New Roman" pitchFamily="18" charset="0"/>
                          <a:ea typeface="標楷體" pitchFamily="65" charset="-120"/>
                          <a:cs typeface="Times New Roman" pitchFamily="18" charset="0"/>
                        </a:rPr>
                        <a:t>revenue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rtl="0" fontAlgn="ctr"/>
                      <a:r>
                        <a:rPr lang="en-US" altLang="zh-TW" sz="1400" b="0" i="0" u="none" strike="noStrike">
                          <a:solidFill>
                            <a:srgbClr val="000000"/>
                          </a:solidFill>
                          <a:latin typeface="Times New Roman"/>
                        </a:rPr>
                        <a:t>2,015,697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1,791,725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a:rPr>
                        <a:t>100.00%</a:t>
                      </a:r>
                    </a:p>
                  </a:txBody>
                  <a:tcPr marL="7620" marR="7620" marT="762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12.50%</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Gross </a:t>
                      </a:r>
                      <a:r>
                        <a:rPr lang="en-US" sz="14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775,617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38.48%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670,641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37.43%</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15.65%</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400" b="0" i="0" u="none" strike="noStrike" dirty="0">
                          <a:solidFill>
                            <a:srgbClr val="000000"/>
                          </a:solidFill>
                          <a:latin typeface="Times New Roman" pitchFamily="18" charset="0"/>
                          <a:ea typeface="標楷體" pitchFamily="65" charset="-120"/>
                          <a:cs typeface="Times New Roman" pitchFamily="18" charset="0"/>
                        </a:rPr>
                        <a:t>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294,660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14.62%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307,678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17.17%</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-4.23%</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Net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480,957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23.86%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362,963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20.26%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32.51%</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4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66,353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3.29%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39,711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2.22%</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67.09%</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547,310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27.15%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402,674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22.47%</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35.92%</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430,457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21.36%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328,041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18.31%</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31.22%</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4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4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429,780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21.32%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a:rPr>
                        <a:t>327,092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a:rPr>
                        <a:t>18.26%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a:rPr>
                        <a:t>31.39%</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EPS </a:t>
                      </a:r>
                      <a:r>
                        <a:rPr lang="en-US" sz="1400" b="0" i="0" u="none" strike="noStrike" dirty="0">
                          <a:solidFill>
                            <a:srgbClr val="000000"/>
                          </a:solidFill>
                          <a:latin typeface="Times New Roman" pitchFamily="18" charset="0"/>
                          <a:ea typeface="標楷體" pitchFamily="65" charset="-120"/>
                          <a:cs typeface="Times New Roman" pitchFamily="18" charset="0"/>
                        </a:rPr>
                        <a:t>(Dollars)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a:solidFill>
                            <a:srgbClr val="000000"/>
                          </a:solidFill>
                          <a:latin typeface="Times New Roman"/>
                        </a:rPr>
                        <a:t>2.82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a:solidFill>
                            <a:srgbClr val="000000"/>
                          </a:solidFill>
                          <a:latin typeface="Times New Roman"/>
                        </a:rPr>
                        <a:t>2.14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a:noFill/>
                    </a:lnL>
                    <a:lnR w="12700" cap="flat" cmpd="sng" algn="ctr">
                      <a:no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a:rPr>
                        <a:t>　</a:t>
                      </a: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400" b="0" i="0" u="none" strike="noStrike" dirty="0">
                          <a:solidFill>
                            <a:srgbClr val="000000"/>
                          </a:solidFill>
                          <a:latin typeface="Times New Roman"/>
                        </a:rPr>
                        <a:t>　</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5904656" cy="1384995"/>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2021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Q3</a:t>
            </a:r>
          </a:p>
          <a:p>
            <a:endParaRPr lang="en-US" altLang="zh-TW" sz="2800" b="1" dirty="0" smtClean="0">
              <a:solidFill>
                <a:srgbClr val="0606D8"/>
              </a:solidFill>
              <a:latin typeface="Times New Roman" pitchFamily="18" charset="0"/>
              <a:ea typeface="標楷體" pitchFamily="65" charset="-120"/>
              <a:cs typeface="Times New Roman" pitchFamily="18" charset="0"/>
            </a:endParaRPr>
          </a:p>
          <a:p>
            <a:endParaRPr lang="zh-TW" altLang="en-US" sz="2800" b="1" dirty="0">
              <a:solidFill>
                <a:srgbClr val="0606D8"/>
              </a:solidFill>
              <a:latin typeface="標楷體" pitchFamily="65" charset="-120"/>
              <a:ea typeface="標楷體" pitchFamily="65" charset="-120"/>
            </a:endParaRPr>
          </a:p>
        </p:txBody>
      </p:sp>
      <p:graphicFrame>
        <p:nvGraphicFramePr>
          <p:cNvPr id="6" name="表格 5"/>
          <p:cNvGraphicFramePr>
            <a:graphicFrameLocks noGrp="1"/>
          </p:cNvGraphicFramePr>
          <p:nvPr/>
        </p:nvGraphicFramePr>
        <p:xfrm>
          <a:off x="179512" y="1547428"/>
          <a:ext cx="8784976" cy="4378172"/>
        </p:xfrm>
        <a:graphic>
          <a:graphicData uri="http://schemas.openxmlformats.org/drawingml/2006/table">
            <a:tbl>
              <a:tblPr/>
              <a:tblGrid>
                <a:gridCol w="3312367"/>
                <a:gridCol w="648072"/>
                <a:gridCol w="720080"/>
                <a:gridCol w="72008"/>
                <a:gridCol w="648073"/>
                <a:gridCol w="648072"/>
                <a:gridCol w="72008"/>
                <a:gridCol w="648072"/>
                <a:gridCol w="72008"/>
                <a:gridCol w="720080"/>
                <a:gridCol w="576064"/>
                <a:gridCol w="72008"/>
                <a:gridCol w="576064"/>
              </a:tblGrid>
              <a:tr h="532424">
                <a:tc rowSpan="2">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Unit</a:t>
                      </a:r>
                      <a:r>
                        <a:rPr lang="en-US" sz="1300" b="0" i="0" u="none" strike="noStrike" dirty="0">
                          <a:solidFill>
                            <a:srgbClr val="000000"/>
                          </a:solidFill>
                          <a:latin typeface="Times New Roman" pitchFamily="18" charset="0"/>
                          <a:ea typeface="標楷體" pitchFamily="65" charset="-120"/>
                          <a:cs typeface="Times New Roman" pitchFamily="18" charset="0"/>
                        </a:rPr>
                        <a:t>: NTD Thousand</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21</a:t>
                      </a:r>
                      <a:r>
                        <a:rPr lang="fr-FR"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2</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20</a:t>
                      </a: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56365">
                <a:tc vMerge="1">
                  <a:txBody>
                    <a:bodyPr/>
                    <a:lstStyle/>
                    <a:p>
                      <a:endParaRPr lang="zh-TW" altLang="en-US"/>
                    </a:p>
                  </a:txBody>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Sales </a:t>
                      </a:r>
                      <a:r>
                        <a:rPr lang="en-US" sz="1300" b="0" i="0" u="none" strike="noStrike" dirty="0">
                          <a:solidFill>
                            <a:srgbClr val="000000"/>
                          </a:solidFill>
                          <a:latin typeface="Times New Roman" pitchFamily="18" charset="0"/>
                          <a:ea typeface="標楷體" pitchFamily="65" charset="-120"/>
                          <a:cs typeface="Times New Roman" pitchFamily="18" charset="0"/>
                        </a:rPr>
                        <a:t>revenue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713,374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730,140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-2.30%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676,967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a:rPr>
                        <a:t>5.38%</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Gross </a:t>
                      </a:r>
                      <a:r>
                        <a:rPr lang="en-US" sz="13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281,217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39.42%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282,028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38.63%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-0.29%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254,636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37.61%</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10.44%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300" b="0" i="0" u="none" strike="noStrike" dirty="0">
                          <a:solidFill>
                            <a:srgbClr val="000000"/>
                          </a:solidFill>
                          <a:latin typeface="Times New Roman" pitchFamily="18" charset="0"/>
                          <a:ea typeface="標楷體" pitchFamily="65" charset="-120"/>
                          <a:cs typeface="Times New Roman" pitchFamily="18" charset="0"/>
                        </a:rPr>
                        <a:t>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91,135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12.78%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106,051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14.52%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-14.06%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97,027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14.33%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-6.07%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Net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190,082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26.65%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175,977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24.10%</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8.02%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157,609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23.28%</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20.60%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412407">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3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29,102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4.08%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20,595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2.82%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41.31%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7,105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1.05%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309.60%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219,184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30.72%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196,572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26.92%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11.50%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164,714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24.33%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33.07%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174,457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24.46%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152,098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20.83%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14.70%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132,730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19.61%</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31.44%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3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3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173,720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24.35%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152,250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20.85%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14.10%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a:rPr>
                        <a:t>131,810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a:rPr>
                        <a:t>19.47%</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a:rPr>
                        <a:t>31.80%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EPS </a:t>
                      </a:r>
                      <a:r>
                        <a:rPr lang="en-US" sz="1300" b="0" i="0" u="none" strike="noStrike" dirty="0">
                          <a:solidFill>
                            <a:srgbClr val="000000"/>
                          </a:solidFill>
                          <a:latin typeface="Times New Roman" pitchFamily="18" charset="0"/>
                          <a:ea typeface="標楷體" pitchFamily="65" charset="-120"/>
                          <a:cs typeface="Times New Roman" pitchFamily="18" charset="0"/>
                        </a:rPr>
                        <a:t>(Dollars)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1.14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1.00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a:rPr>
                        <a:t>0.86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7416824" cy="87716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Non-operating income and expenses</a:t>
            </a:r>
          </a:p>
          <a:p>
            <a:endParaRPr lang="zh-TW" altLang="en-US" sz="23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323529" y="1628801"/>
          <a:ext cx="8542837" cy="4464494"/>
        </p:xfrm>
        <a:graphic>
          <a:graphicData uri="http://schemas.openxmlformats.org/drawingml/2006/table">
            <a:tbl>
              <a:tblPr/>
              <a:tblGrid>
                <a:gridCol w="3872999"/>
                <a:gridCol w="1075833"/>
                <a:gridCol w="87020"/>
                <a:gridCol w="932389"/>
                <a:gridCol w="87020"/>
                <a:gridCol w="1219277"/>
                <a:gridCol w="87020"/>
                <a:gridCol w="1181279"/>
              </a:tblGrid>
              <a:tr h="538864">
                <a:tc rowSpan="2">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Unit</a:t>
                      </a:r>
                      <a:r>
                        <a:rPr lang="en-US" sz="1600" b="0" i="0" u="none" strike="noStrike" dirty="0">
                          <a:solidFill>
                            <a:srgbClr val="000000"/>
                          </a:solidFill>
                          <a:latin typeface="Times New Roman" pitchFamily="18" charset="0"/>
                          <a:ea typeface="標楷體" pitchFamily="65" charset="-120"/>
                          <a:cs typeface="Times New Roman" pitchFamily="18" charset="0"/>
                        </a:rPr>
                        <a:t>: NTD Thousand</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altLang="zh-TW"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1884">
                <a:tc vMerge="1">
                  <a:txBody>
                    <a:bodyPr/>
                    <a:lstStyle/>
                    <a:p>
                      <a:endParaRPr lang="zh-TW" altLang="en-US"/>
                    </a:p>
                  </a:txBody>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endParaRPr 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Interest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600" b="0" i="0" u="none" strike="noStrike">
                          <a:solidFill>
                            <a:srgbClr val="000000"/>
                          </a:solidFill>
                          <a:latin typeface="Times New Roman"/>
                        </a:rPr>
                        <a:t>1,481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1,360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3,980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7,240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31,892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30,616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96,310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86,678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gains (losses)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(306)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(1,164)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(2,240)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(2,598)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Foreign </a:t>
                      </a:r>
                      <a:r>
                        <a:rPr lang="en-US" sz="1600" b="0" i="0" u="none" strike="noStrike" dirty="0">
                          <a:solidFill>
                            <a:srgbClr val="000000"/>
                          </a:solidFill>
                          <a:latin typeface="Times New Roman" pitchFamily="18" charset="0"/>
                          <a:ea typeface="標楷體" pitchFamily="65" charset="-120"/>
                          <a:cs typeface="Times New Roman" pitchFamily="18" charset="0"/>
                        </a:rPr>
                        <a:t>exchange gains (losses)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(367)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(18,718)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(20,406)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(35,613)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Financial </a:t>
                      </a:r>
                      <a:r>
                        <a:rPr lang="en-US" sz="1600" b="0" i="0" u="none" strike="noStrike" dirty="0">
                          <a:solidFill>
                            <a:srgbClr val="000000"/>
                          </a:solidFill>
                          <a:latin typeface="Times New Roman" pitchFamily="18" charset="0"/>
                          <a:ea typeface="標楷體" pitchFamily="65" charset="-120"/>
                          <a:cs typeface="Times New Roman" pitchFamily="18" charset="0"/>
                        </a:rPr>
                        <a:t>costs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(3,598)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(4,989)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(11,291)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a:rPr>
                        <a:t>(15,996)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en-US" sz="1600" b="1" i="0" u="none" strike="noStrike" dirty="0" smtClean="0">
                          <a:solidFill>
                            <a:srgbClr val="000000"/>
                          </a:solidFill>
                          <a:latin typeface="Times New Roman" pitchFamily="18" charset="0"/>
                          <a:ea typeface="標楷體" pitchFamily="65" charset="-120"/>
                          <a:cs typeface="Times New Roman" pitchFamily="18" charset="0"/>
                        </a:rPr>
                        <a:t>Total </a:t>
                      </a:r>
                      <a:r>
                        <a:rPr lang="en-US" sz="1600" b="1" i="0" u="none" strike="noStrike" dirty="0">
                          <a:solidFill>
                            <a:srgbClr val="000000"/>
                          </a:solidFill>
                          <a:latin typeface="Times New Roman" pitchFamily="18" charset="0"/>
                          <a:ea typeface="標楷體" pitchFamily="65" charset="-120"/>
                          <a:cs typeface="Times New Roman" pitchFamily="18" charset="0"/>
                        </a:rPr>
                        <a:t>of non-operating income and </a:t>
                      </a:r>
                      <a:r>
                        <a:rPr lang="en-US" sz="1600" b="1" i="0" u="none" strike="noStrike" dirty="0" smtClean="0">
                          <a:solidFill>
                            <a:srgbClr val="000000"/>
                          </a:solidFill>
                          <a:latin typeface="Times New Roman" pitchFamily="18" charset="0"/>
                          <a:ea typeface="標楷體" pitchFamily="65" charset="-120"/>
                          <a:cs typeface="Times New Roman" pitchFamily="18" charset="0"/>
                        </a:rPr>
                        <a:t>expenses</a:t>
                      </a:r>
                      <a:endParaRPr lang="en-US" sz="1600" b="1"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a:rPr>
                        <a:t>29,102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a:rPr>
                        <a:t>7,105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a:rPr>
                        <a:t>66,353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a:rPr>
                        <a:t>39,711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475656" y="548680"/>
            <a:ext cx="7200800" cy="113877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Consolidated Statement of Financial Position</a:t>
            </a:r>
          </a:p>
          <a:p>
            <a:endParaRPr lang="en-US" altLang="zh-TW" sz="2000" b="1" dirty="0" smtClean="0">
              <a:solidFill>
                <a:srgbClr val="0606D8"/>
              </a:solidFill>
              <a:latin typeface="標楷體" pitchFamily="65" charset="-120"/>
              <a:ea typeface="標楷體" pitchFamily="65" charset="-120"/>
            </a:endParaRPr>
          </a:p>
          <a:p>
            <a:endParaRPr lang="zh-TW" altLang="en-US" sz="20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755576" y="1628804"/>
          <a:ext cx="7704857" cy="4484976"/>
        </p:xfrm>
        <a:graphic>
          <a:graphicData uri="http://schemas.openxmlformats.org/drawingml/2006/table">
            <a:tbl>
              <a:tblPr/>
              <a:tblGrid>
                <a:gridCol w="3189305"/>
                <a:gridCol w="1405189"/>
                <a:gridCol w="94732"/>
                <a:gridCol w="1515710"/>
                <a:gridCol w="94732"/>
                <a:gridCol w="1405189"/>
              </a:tblGrid>
              <a:tr h="42267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2020/12/31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2020/9/30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2300">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Cash</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1,095,658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688,556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1,299,262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sz="1400" b="0" i="0" u="none" strike="noStrike" dirty="0">
                          <a:solidFill>
                            <a:srgbClr val="000000"/>
                          </a:solidFill>
                          <a:latin typeface="Times New Roman" pitchFamily="18" charset="0"/>
                          <a:ea typeface="標楷體" pitchFamily="65" charset="-120"/>
                          <a:cs typeface="Times New Roman" pitchFamily="18" charset="0"/>
                        </a:rPr>
                        <a:t>receivable</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430,221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455,818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431,978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Inventories</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771,437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670,125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718,564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Other </a:t>
                      </a:r>
                      <a:r>
                        <a:rPr lang="en-US" sz="1400" b="0" i="0" u="none" strike="noStrike" dirty="0">
                          <a:solidFill>
                            <a:srgbClr val="000000"/>
                          </a:solidFill>
                          <a:latin typeface="Times New Roman" pitchFamily="18" charset="0"/>
                          <a:ea typeface="標楷體" pitchFamily="65" charset="-120"/>
                          <a:cs typeface="Times New Roman" pitchFamily="18" charset="0"/>
                        </a:rPr>
                        <a:t>current 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189,097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227,011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205,473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3,496,423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3,526,692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3,535,829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1"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1" i="0" u="none" strike="noStrike" dirty="0" smtClean="0">
                          <a:solidFill>
                            <a:srgbClr val="000000"/>
                          </a:solidFill>
                          <a:latin typeface="Times New Roman" pitchFamily="18" charset="0"/>
                          <a:ea typeface="標楷體" pitchFamily="65" charset="-120"/>
                          <a:cs typeface="Times New Roman" pitchFamily="18" charset="0"/>
                        </a:rPr>
                        <a:t>Total </a:t>
                      </a:r>
                      <a:r>
                        <a:rPr lang="en-US" sz="1400" b="1"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5,982,836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5,568,202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6,191,106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1,468,772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1,041,891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1,770,059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1,236,593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1,274,688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dirty="0">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1,288,248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2,705,365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2,316,579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3,058,307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equity</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3,277,471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3,251,623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3,132,799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547664" y="620688"/>
            <a:ext cx="6912768" cy="1077218"/>
          </a:xfrm>
          <a:prstGeom prst="rect">
            <a:avLst/>
          </a:prstGeom>
          <a:noFill/>
          <a:ln w="9525">
            <a:noFill/>
            <a:miter lim="800000"/>
            <a:headEnd/>
            <a:tailEnd/>
          </a:ln>
        </p:spPr>
        <p:txBody>
          <a:bodyPr wrap="square">
            <a:spAutoFit/>
          </a:bodyPr>
          <a:lstStyle/>
          <a:p>
            <a:r>
              <a:rPr lang="en-US" altLang="zh-TW" b="1" dirty="0" smtClean="0">
                <a:solidFill>
                  <a:schemeClr val="accent1">
                    <a:lumMod val="75000"/>
                  </a:schemeClr>
                </a:solidFill>
                <a:latin typeface="Times New Roman" pitchFamily="18" charset="0"/>
                <a:ea typeface="標楷體" pitchFamily="65" charset="-120"/>
                <a:cs typeface="Times New Roman" pitchFamily="18" charset="0"/>
              </a:rPr>
              <a:t>Contribution Ratio for Consolidated Sales Revenue</a:t>
            </a:r>
          </a:p>
          <a:p>
            <a:endParaRPr lang="zh-TW" altLang="en-US" sz="4000" b="1" dirty="0">
              <a:solidFill>
                <a:srgbClr val="0606D8"/>
              </a:solidFill>
              <a:latin typeface="標楷體" pitchFamily="65" charset="-120"/>
              <a:ea typeface="標楷體" pitchFamily="65" charset="-120"/>
            </a:endParaRPr>
          </a:p>
        </p:txBody>
      </p:sp>
      <p:graphicFrame>
        <p:nvGraphicFramePr>
          <p:cNvPr id="5" name="圖表 4"/>
          <p:cNvGraphicFramePr/>
          <p:nvPr/>
        </p:nvGraphicFramePr>
        <p:xfrm>
          <a:off x="611560" y="1556792"/>
          <a:ext cx="7920880"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96952"/>
            <a:ext cx="5796136" cy="923330"/>
          </a:xfrm>
          <a:prstGeom prst="rect">
            <a:avLst/>
          </a:prstGeom>
          <a:noFill/>
        </p:spPr>
        <p:txBody>
          <a:bodyPr>
            <a:spAutoFit/>
          </a:bodyPr>
          <a:lstStyle/>
          <a:p>
            <a:pPr algn="ctr">
              <a:defRPr/>
            </a:pPr>
            <a:r>
              <a:rPr lang="en-US" altLang="zh-CN"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Q </a:t>
            </a:r>
            <a:r>
              <a:rPr lang="en-US" altLang="zh-CN"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&amp; A</a:t>
            </a:r>
            <a:endParaRPr lang="zh-CN" alt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endParaRPr>
          </a:p>
        </p:txBody>
      </p:sp>
      <p:pic>
        <p:nvPicPr>
          <p:cNvPr id="107524"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0"/>
            <a:ext cx="6516688" cy="158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24_自訂設計">
  <a:themeElements>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4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4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4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4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4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4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4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4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4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4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4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4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8758</TotalTime>
  <Pages>0</Pages>
  <Words>580</Words>
  <Characters>0</Characters>
  <Application>Microsoft Office PowerPoint</Application>
  <PresentationFormat>如螢幕大小 (4:3)</PresentationFormat>
  <Lines>0</Lines>
  <Paragraphs>285</Paragraphs>
  <Slides>8</Slides>
  <Notes>4</Notes>
  <HiddenSlides>0</HiddenSlides>
  <MMClips>0</MMClips>
  <ScaleCrop>false</ScaleCrop>
  <HeadingPairs>
    <vt:vector size="4" baseType="variant">
      <vt:variant>
        <vt:lpstr>佈景主題</vt:lpstr>
      </vt:variant>
      <vt:variant>
        <vt:i4>3</vt:i4>
      </vt:variant>
      <vt:variant>
        <vt:lpstr>投影片標題</vt:lpstr>
      </vt:variant>
      <vt:variant>
        <vt:i4>8</vt:i4>
      </vt:variant>
    </vt:vector>
  </HeadingPairs>
  <TitlesOfParts>
    <vt:vector size="11" baseType="lpstr">
      <vt:lpstr>24_自訂設計</vt:lpstr>
      <vt:lpstr>自訂設計</vt:lpstr>
      <vt:lpstr>1_自訂設計</vt:lpstr>
      <vt:lpstr>投影片 1</vt:lpstr>
      <vt:lpstr>投影片 2</vt:lpstr>
      <vt:lpstr>投影片 3</vt:lpstr>
      <vt:lpstr>投影片 4</vt:lpstr>
      <vt:lpstr>投影片 5</vt:lpstr>
      <vt:lpstr>投影片 6</vt:lpstr>
      <vt:lpstr>投影片 7</vt:lpstr>
      <vt:lpstr>投影片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hope</dc:creator>
  <cp:lastModifiedBy>Ray</cp:lastModifiedBy>
  <cp:revision>449</cp:revision>
  <dcterms:modified xsi:type="dcterms:W3CDTF">2021-11-26T06:36:53Z</dcterms:modified>
</cp:coreProperties>
</file>